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21"/>
  </p:notesMasterIdLst>
  <p:sldIdLst>
    <p:sldId id="332" r:id="rId3"/>
    <p:sldId id="589" r:id="rId4"/>
    <p:sldId id="542" r:id="rId5"/>
    <p:sldId id="582" r:id="rId6"/>
    <p:sldId id="296" r:id="rId7"/>
    <p:sldId id="312" r:id="rId8"/>
    <p:sldId id="599" r:id="rId9"/>
    <p:sldId id="567" r:id="rId10"/>
    <p:sldId id="323" r:id="rId11"/>
    <p:sldId id="601" r:id="rId12"/>
    <p:sldId id="587" r:id="rId13"/>
    <p:sldId id="596" r:id="rId14"/>
    <p:sldId id="594" r:id="rId15"/>
    <p:sldId id="598" r:id="rId16"/>
    <p:sldId id="597" r:id="rId17"/>
    <p:sldId id="592" r:id="rId18"/>
    <p:sldId id="602" r:id="rId19"/>
    <p:sldId id="60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CF3665-39D9-5145-B992-D15A7B288608}" v="9" dt="2025-06-01T03:02:54.1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15" autoAdjust="0"/>
    <p:restoredTop sz="72583" autoAdjust="0"/>
  </p:normalViewPr>
  <p:slideViewPr>
    <p:cSldViewPr snapToGrid="0">
      <p:cViewPr>
        <p:scale>
          <a:sx n="113" d="100"/>
          <a:sy n="113" d="100"/>
        </p:scale>
        <p:origin x="232" y="149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 Ma" userId="8d8d9549-85b5-4d7e-bbd0-039d6e0c6638" providerId="ADAL" clId="{68CF3665-39D9-5145-B992-D15A7B288608}"/>
    <pc:docChg chg="modSld">
      <pc:chgData name="Da Ma" userId="8d8d9549-85b5-4d7e-bbd0-039d6e0c6638" providerId="ADAL" clId="{68CF3665-39D9-5145-B992-D15A7B288608}" dt="2025-06-01T03:03:12.205" v="69" actId="255"/>
      <pc:docMkLst>
        <pc:docMk/>
      </pc:docMkLst>
      <pc:sldChg chg="addSp modSp mod">
        <pc:chgData name="Da Ma" userId="8d8d9549-85b5-4d7e-bbd0-039d6e0c6638" providerId="ADAL" clId="{68CF3665-39D9-5145-B992-D15A7B288608}" dt="2025-06-01T02:58:01.394" v="23" actId="14100"/>
        <pc:sldMkLst>
          <pc:docMk/>
          <pc:sldMk cId="4266821032" sldId="296"/>
        </pc:sldMkLst>
        <pc:spChg chg="mod">
          <ac:chgData name="Da Ma" userId="8d8d9549-85b5-4d7e-bbd0-039d6e0c6638" providerId="ADAL" clId="{68CF3665-39D9-5145-B992-D15A7B288608}" dt="2025-06-01T02:57:24.949" v="8"/>
          <ac:spMkLst>
            <pc:docMk/>
            <pc:sldMk cId="4266821032" sldId="296"/>
            <ac:spMk id="12" creationId="{68340C3B-8BF6-06FC-AC60-6A236E7717FB}"/>
          </ac:spMkLst>
        </pc:spChg>
        <pc:spChg chg="mod">
          <ac:chgData name="Da Ma" userId="8d8d9549-85b5-4d7e-bbd0-039d6e0c6638" providerId="ADAL" clId="{68CF3665-39D9-5145-B992-D15A7B288608}" dt="2025-06-01T02:57:24.949" v="8"/>
          <ac:spMkLst>
            <pc:docMk/>
            <pc:sldMk cId="4266821032" sldId="296"/>
            <ac:spMk id="13" creationId="{4BC14887-914F-14E3-E39A-B9B822AA5969}"/>
          </ac:spMkLst>
        </pc:spChg>
        <pc:spChg chg="mod">
          <ac:chgData name="Da Ma" userId="8d8d9549-85b5-4d7e-bbd0-039d6e0c6638" providerId="ADAL" clId="{68CF3665-39D9-5145-B992-D15A7B288608}" dt="2025-06-01T02:57:24.949" v="8"/>
          <ac:spMkLst>
            <pc:docMk/>
            <pc:sldMk cId="4266821032" sldId="296"/>
            <ac:spMk id="14" creationId="{10093888-41B1-5774-9691-ECA1371CF94F}"/>
          </ac:spMkLst>
        </pc:spChg>
        <pc:spChg chg="mod">
          <ac:chgData name="Da Ma" userId="8d8d9549-85b5-4d7e-bbd0-039d6e0c6638" providerId="ADAL" clId="{68CF3665-39D9-5145-B992-D15A7B288608}" dt="2025-06-01T02:57:24.949" v="8"/>
          <ac:spMkLst>
            <pc:docMk/>
            <pc:sldMk cId="4266821032" sldId="296"/>
            <ac:spMk id="17" creationId="{9E3C70DF-985D-5466-3795-8B993C0BDC85}"/>
          </ac:spMkLst>
        </pc:spChg>
        <pc:spChg chg="mod">
          <ac:chgData name="Da Ma" userId="8d8d9549-85b5-4d7e-bbd0-039d6e0c6638" providerId="ADAL" clId="{68CF3665-39D9-5145-B992-D15A7B288608}" dt="2025-06-01T02:57:24.949" v="8"/>
          <ac:spMkLst>
            <pc:docMk/>
            <pc:sldMk cId="4266821032" sldId="296"/>
            <ac:spMk id="21" creationId="{99DB258B-F259-9474-B761-47BC02F95833}"/>
          </ac:spMkLst>
        </pc:spChg>
        <pc:spChg chg="mod">
          <ac:chgData name="Da Ma" userId="8d8d9549-85b5-4d7e-bbd0-039d6e0c6638" providerId="ADAL" clId="{68CF3665-39D9-5145-B992-D15A7B288608}" dt="2025-06-01T02:57:40.961" v="13" actId="1076"/>
          <ac:spMkLst>
            <pc:docMk/>
            <pc:sldMk cId="4266821032" sldId="296"/>
            <ac:spMk id="27" creationId="{855E65AD-09B2-A72B-392A-E6FD5C1CCA1A}"/>
          </ac:spMkLst>
        </pc:spChg>
        <pc:spChg chg="mod">
          <ac:chgData name="Da Ma" userId="8d8d9549-85b5-4d7e-bbd0-039d6e0c6638" providerId="ADAL" clId="{68CF3665-39D9-5145-B992-D15A7B288608}" dt="2025-06-01T02:57:24.949" v="8"/>
          <ac:spMkLst>
            <pc:docMk/>
            <pc:sldMk cId="4266821032" sldId="296"/>
            <ac:spMk id="30" creationId="{8E4B3F3C-3C3D-28A3-95C3-6B5564B81C54}"/>
          </ac:spMkLst>
        </pc:spChg>
        <pc:spChg chg="mod">
          <ac:chgData name="Da Ma" userId="8d8d9549-85b5-4d7e-bbd0-039d6e0c6638" providerId="ADAL" clId="{68CF3665-39D9-5145-B992-D15A7B288608}" dt="2025-06-01T02:57:24.949" v="8"/>
          <ac:spMkLst>
            <pc:docMk/>
            <pc:sldMk cId="4266821032" sldId="296"/>
            <ac:spMk id="39" creationId="{0BB852E6-D06B-D284-8654-CEC677580018}"/>
          </ac:spMkLst>
        </pc:spChg>
        <pc:spChg chg="mod">
          <ac:chgData name="Da Ma" userId="8d8d9549-85b5-4d7e-bbd0-039d6e0c6638" providerId="ADAL" clId="{68CF3665-39D9-5145-B992-D15A7B288608}" dt="2025-06-01T02:57:24.949" v="8"/>
          <ac:spMkLst>
            <pc:docMk/>
            <pc:sldMk cId="4266821032" sldId="296"/>
            <ac:spMk id="42" creationId="{E85512AD-DC98-D1DF-6010-64DD2FE201B0}"/>
          </ac:spMkLst>
        </pc:spChg>
        <pc:spChg chg="mod">
          <ac:chgData name="Da Ma" userId="8d8d9549-85b5-4d7e-bbd0-039d6e0c6638" providerId="ADAL" clId="{68CF3665-39D9-5145-B992-D15A7B288608}" dt="2025-06-01T02:57:24.949" v="8"/>
          <ac:spMkLst>
            <pc:docMk/>
            <pc:sldMk cId="4266821032" sldId="296"/>
            <ac:spMk id="48" creationId="{97D1C387-1048-DD98-03BA-81B017E7BB9C}"/>
          </ac:spMkLst>
        </pc:spChg>
        <pc:spChg chg="mod">
          <ac:chgData name="Da Ma" userId="8d8d9549-85b5-4d7e-bbd0-039d6e0c6638" providerId="ADAL" clId="{68CF3665-39D9-5145-B992-D15A7B288608}" dt="2025-06-01T02:57:24.949" v="8"/>
          <ac:spMkLst>
            <pc:docMk/>
            <pc:sldMk cId="4266821032" sldId="296"/>
            <ac:spMk id="49" creationId="{D2D6064D-86DF-78FE-D7FF-F0A4E630A30C}"/>
          </ac:spMkLst>
        </pc:spChg>
        <pc:grpChg chg="mod">
          <ac:chgData name="Da Ma" userId="8d8d9549-85b5-4d7e-bbd0-039d6e0c6638" providerId="ADAL" clId="{68CF3665-39D9-5145-B992-D15A7B288608}" dt="2025-06-01T02:58:01.394" v="23" actId="14100"/>
          <ac:grpSpMkLst>
            <pc:docMk/>
            <pc:sldMk cId="4266821032" sldId="296"/>
            <ac:grpSpMk id="11" creationId="{DC00D33F-61EB-96D1-61C4-C03BE9D91C23}"/>
          </ac:grpSpMkLst>
        </pc:grpChg>
      </pc:sldChg>
      <pc:sldChg chg="modNotesTx">
        <pc:chgData name="Da Ma" userId="8d8d9549-85b5-4d7e-bbd0-039d6e0c6638" providerId="ADAL" clId="{68CF3665-39D9-5145-B992-D15A7B288608}" dt="2025-06-01T02:54:48.165" v="4" actId="20577"/>
        <pc:sldMkLst>
          <pc:docMk/>
          <pc:sldMk cId="3525102027" sldId="312"/>
        </pc:sldMkLst>
      </pc:sldChg>
      <pc:sldChg chg="modNotesTx">
        <pc:chgData name="Da Ma" userId="8d8d9549-85b5-4d7e-bbd0-039d6e0c6638" providerId="ADAL" clId="{68CF3665-39D9-5145-B992-D15A7B288608}" dt="2025-06-01T02:54:20.975" v="0" actId="20577"/>
        <pc:sldMkLst>
          <pc:docMk/>
          <pc:sldMk cId="3995988991" sldId="332"/>
        </pc:sldMkLst>
      </pc:sldChg>
      <pc:sldChg chg="modNotesTx">
        <pc:chgData name="Da Ma" userId="8d8d9549-85b5-4d7e-bbd0-039d6e0c6638" providerId="ADAL" clId="{68CF3665-39D9-5145-B992-D15A7B288608}" dt="2025-06-01T02:54:42.090" v="2" actId="20577"/>
        <pc:sldMkLst>
          <pc:docMk/>
          <pc:sldMk cId="2686171865" sldId="542"/>
        </pc:sldMkLst>
      </pc:sldChg>
      <pc:sldChg chg="modNotesTx">
        <pc:chgData name="Da Ma" userId="8d8d9549-85b5-4d7e-bbd0-039d6e0c6638" providerId="ADAL" clId="{68CF3665-39D9-5145-B992-D15A7B288608}" dt="2025-06-01T02:54:52.892" v="6" actId="20577"/>
        <pc:sldMkLst>
          <pc:docMk/>
          <pc:sldMk cId="3182626215" sldId="567"/>
        </pc:sldMkLst>
      </pc:sldChg>
      <pc:sldChg chg="modNotesTx">
        <pc:chgData name="Da Ma" userId="8d8d9549-85b5-4d7e-bbd0-039d6e0c6638" providerId="ADAL" clId="{68CF3665-39D9-5145-B992-D15A7B288608}" dt="2025-06-01T02:54:44.751" v="3" actId="20577"/>
        <pc:sldMkLst>
          <pc:docMk/>
          <pc:sldMk cId="484075424" sldId="582"/>
        </pc:sldMkLst>
      </pc:sldChg>
      <pc:sldChg chg="modNotesTx">
        <pc:chgData name="Da Ma" userId="8d8d9549-85b5-4d7e-bbd0-039d6e0c6638" providerId="ADAL" clId="{68CF3665-39D9-5145-B992-D15A7B288608}" dt="2025-06-01T02:54:58.111" v="7" actId="20577"/>
        <pc:sldMkLst>
          <pc:docMk/>
          <pc:sldMk cId="155959062" sldId="587"/>
        </pc:sldMkLst>
      </pc:sldChg>
      <pc:sldChg chg="modNotesTx">
        <pc:chgData name="Da Ma" userId="8d8d9549-85b5-4d7e-bbd0-039d6e0c6638" providerId="ADAL" clId="{68CF3665-39D9-5145-B992-D15A7B288608}" dt="2025-06-01T02:54:38.810" v="1" actId="20577"/>
        <pc:sldMkLst>
          <pc:docMk/>
          <pc:sldMk cId="516403709" sldId="589"/>
        </pc:sldMkLst>
      </pc:sldChg>
      <pc:sldChg chg="addSp modSp mod">
        <pc:chgData name="Da Ma" userId="8d8d9549-85b5-4d7e-bbd0-039d6e0c6638" providerId="ADAL" clId="{68CF3665-39D9-5145-B992-D15A7B288608}" dt="2025-06-01T03:01:59.001" v="51" actId="255"/>
        <pc:sldMkLst>
          <pc:docMk/>
          <pc:sldMk cId="1902820067" sldId="592"/>
        </pc:sldMkLst>
        <pc:spChg chg="add mod">
          <ac:chgData name="Da Ma" userId="8d8d9549-85b5-4d7e-bbd0-039d6e0c6638" providerId="ADAL" clId="{68CF3665-39D9-5145-B992-D15A7B288608}" dt="2025-06-01T03:01:59.001" v="51" actId="255"/>
          <ac:spMkLst>
            <pc:docMk/>
            <pc:sldMk cId="1902820067" sldId="592"/>
            <ac:spMk id="3" creationId="{34BC9D10-6403-20C2-03A4-02F134B8B443}"/>
          </ac:spMkLst>
        </pc:spChg>
      </pc:sldChg>
      <pc:sldChg chg="modSp">
        <pc:chgData name="Da Ma" userId="8d8d9549-85b5-4d7e-bbd0-039d6e0c6638" providerId="ADAL" clId="{68CF3665-39D9-5145-B992-D15A7B288608}" dt="2025-06-01T02:59:06.928" v="37" actId="14100"/>
        <pc:sldMkLst>
          <pc:docMk/>
          <pc:sldMk cId="201291211" sldId="596"/>
        </pc:sldMkLst>
        <pc:picChg chg="mod">
          <ac:chgData name="Da Ma" userId="8d8d9549-85b5-4d7e-bbd0-039d6e0c6638" providerId="ADAL" clId="{68CF3665-39D9-5145-B992-D15A7B288608}" dt="2025-06-01T02:59:06.928" v="37" actId="14100"/>
          <ac:picMkLst>
            <pc:docMk/>
            <pc:sldMk cId="201291211" sldId="596"/>
            <ac:picMk id="12" creationId="{220A52AA-4E9F-EF6D-A424-6E301920D375}"/>
          </ac:picMkLst>
        </pc:picChg>
      </pc:sldChg>
      <pc:sldChg chg="addSp modSp mod">
        <pc:chgData name="Da Ma" userId="8d8d9549-85b5-4d7e-bbd0-039d6e0c6638" providerId="ADAL" clId="{68CF3665-39D9-5145-B992-D15A7B288608}" dt="2025-06-01T03:01:07.650" v="45" actId="1076"/>
        <pc:sldMkLst>
          <pc:docMk/>
          <pc:sldMk cId="479000184" sldId="597"/>
        </pc:sldMkLst>
        <pc:spChg chg="add mod">
          <ac:chgData name="Da Ma" userId="8d8d9549-85b5-4d7e-bbd0-039d6e0c6638" providerId="ADAL" clId="{68CF3665-39D9-5145-B992-D15A7B288608}" dt="2025-06-01T03:01:07.650" v="45" actId="1076"/>
          <ac:spMkLst>
            <pc:docMk/>
            <pc:sldMk cId="479000184" sldId="597"/>
            <ac:spMk id="12" creationId="{0CD5AD94-F69A-9CEA-DCD9-1F5623467B2E}"/>
          </ac:spMkLst>
        </pc:spChg>
      </pc:sldChg>
      <pc:sldChg chg="addSp modSp mod">
        <pc:chgData name="Da Ma" userId="8d8d9549-85b5-4d7e-bbd0-039d6e0c6638" providerId="ADAL" clId="{68CF3665-39D9-5145-B992-D15A7B288608}" dt="2025-06-01T02:59:20.955" v="39" actId="1076"/>
        <pc:sldMkLst>
          <pc:docMk/>
          <pc:sldMk cId="4126985355" sldId="598"/>
        </pc:sldMkLst>
        <pc:spChg chg="add mod">
          <ac:chgData name="Da Ma" userId="8d8d9549-85b5-4d7e-bbd0-039d6e0c6638" providerId="ADAL" clId="{68CF3665-39D9-5145-B992-D15A7B288608}" dt="2025-06-01T02:59:20.955" v="39" actId="1076"/>
          <ac:spMkLst>
            <pc:docMk/>
            <pc:sldMk cId="4126985355" sldId="598"/>
            <ac:spMk id="3" creationId="{B9C0F13D-7358-B4E7-F91E-54D3153572F3}"/>
          </ac:spMkLst>
        </pc:spChg>
      </pc:sldChg>
      <pc:sldChg chg="addSp modSp mod modNotesTx">
        <pc:chgData name="Da Ma" userId="8d8d9549-85b5-4d7e-bbd0-039d6e0c6638" providerId="ADAL" clId="{68CF3665-39D9-5145-B992-D15A7B288608}" dt="2025-06-01T02:58:24.583" v="25" actId="1076"/>
        <pc:sldMkLst>
          <pc:docMk/>
          <pc:sldMk cId="2467125571" sldId="599"/>
        </pc:sldMkLst>
        <pc:spChg chg="add mod">
          <ac:chgData name="Da Ma" userId="8d8d9549-85b5-4d7e-bbd0-039d6e0c6638" providerId="ADAL" clId="{68CF3665-39D9-5145-B992-D15A7B288608}" dt="2025-06-01T02:58:24.583" v="25" actId="1076"/>
          <ac:spMkLst>
            <pc:docMk/>
            <pc:sldMk cId="2467125571" sldId="599"/>
            <ac:spMk id="5" creationId="{5C5F1061-11C5-48F8-34B9-8FCFCC7126E5}"/>
          </ac:spMkLst>
        </pc:spChg>
      </pc:sldChg>
      <pc:sldChg chg="addSp modSp mod">
        <pc:chgData name="Da Ma" userId="8d8d9549-85b5-4d7e-bbd0-039d6e0c6638" providerId="ADAL" clId="{68CF3665-39D9-5145-B992-D15A7B288608}" dt="2025-06-01T02:59:00.005" v="36" actId="1076"/>
        <pc:sldMkLst>
          <pc:docMk/>
          <pc:sldMk cId="838979015" sldId="601"/>
        </pc:sldMkLst>
        <pc:spChg chg="add mod">
          <ac:chgData name="Da Ma" userId="8d8d9549-85b5-4d7e-bbd0-039d6e0c6638" providerId="ADAL" clId="{68CF3665-39D9-5145-B992-D15A7B288608}" dt="2025-06-01T02:59:00.005" v="36" actId="1076"/>
          <ac:spMkLst>
            <pc:docMk/>
            <pc:sldMk cId="838979015" sldId="601"/>
            <ac:spMk id="3" creationId="{B3214041-00F8-4CF6-B8A7-501E47BCDA81}"/>
          </ac:spMkLst>
        </pc:spChg>
      </pc:sldChg>
      <pc:sldChg chg="addSp modSp mod">
        <pc:chgData name="Da Ma" userId="8d8d9549-85b5-4d7e-bbd0-039d6e0c6638" providerId="ADAL" clId="{68CF3665-39D9-5145-B992-D15A7B288608}" dt="2025-06-01T03:03:12.205" v="69" actId="255"/>
        <pc:sldMkLst>
          <pc:docMk/>
          <pc:sldMk cId="2529053539" sldId="602"/>
        </pc:sldMkLst>
        <pc:spChg chg="add mod">
          <ac:chgData name="Da Ma" userId="8d8d9549-85b5-4d7e-bbd0-039d6e0c6638" providerId="ADAL" clId="{68CF3665-39D9-5145-B992-D15A7B288608}" dt="2025-06-01T03:03:12.205" v="69" actId="255"/>
          <ac:spMkLst>
            <pc:docMk/>
            <pc:sldMk cId="2529053539" sldId="602"/>
            <ac:spMk id="3" creationId="{A7816505-DA5B-9DE1-9744-8CD2930E5A5F}"/>
          </ac:spMkLst>
        </pc:spChg>
        <pc:picChg chg="mod">
          <ac:chgData name="Da Ma" userId="8d8d9549-85b5-4d7e-bbd0-039d6e0c6638" providerId="ADAL" clId="{68CF3665-39D9-5145-B992-D15A7B288608}" dt="2025-06-01T03:02:41.371" v="54" actId="1076"/>
          <ac:picMkLst>
            <pc:docMk/>
            <pc:sldMk cId="2529053539" sldId="602"/>
            <ac:picMk id="6" creationId="{A686A991-F75E-D6BC-6FCC-4904135A26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025BB-0EEE-4DE9-A30B-6C1CAA82BFBB}" type="datetimeFigureOut">
              <a:rPr lang="en-US" smtClean="0"/>
              <a:t>5/31/25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69C43-0530-4D5A-8D81-39FE9CAEAA9C}" type="slidenum">
              <a:rPr lang="en-US" smtClean="0"/>
              <a:t>‹#›</a:t>
            </a:fld>
            <a:endParaRPr lang="en-US"/>
          </a:p>
        </p:txBody>
      </p:sp>
    </p:spTree>
    <p:extLst>
      <p:ext uri="{BB962C8B-B14F-4D97-AF65-F5344CB8AC3E}">
        <p14:creationId xmlns:p14="http://schemas.microsoft.com/office/powerpoint/2010/main" val="1209113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4DB22-82E0-8E91-0024-A4FE2A75F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E8F04-9A22-F578-9F3C-B0AF4D2B9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69CB4-CEFF-967A-E289-9C28F87F5B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D7C153-D202-9876-4CF2-43575AF670C6}"/>
              </a:ext>
            </a:extLst>
          </p:cNvPr>
          <p:cNvSpPr>
            <a:spLocks noGrp="1"/>
          </p:cNvSpPr>
          <p:nvPr>
            <p:ph type="sldNum" sz="quarter" idx="5"/>
          </p:nvPr>
        </p:nvSpPr>
        <p:spPr/>
        <p:txBody>
          <a:bodyPr/>
          <a:lstStyle/>
          <a:p>
            <a:fld id="{729A4016-1B2F-7F4B-A08A-DFE1F0F70081}" type="slidenum">
              <a:rPr lang="en-US" smtClean="0"/>
              <a:t>1</a:t>
            </a:fld>
            <a:endParaRPr lang="en-US"/>
          </a:p>
        </p:txBody>
      </p:sp>
    </p:spTree>
    <p:extLst>
      <p:ext uri="{BB962C8B-B14F-4D97-AF65-F5344CB8AC3E}">
        <p14:creationId xmlns:p14="http://schemas.microsoft.com/office/powerpoint/2010/main" val="3466355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069C43-0530-4D5A-8D81-39FE9CAEAA9C}" type="slidenum">
              <a:rPr lang="en-US" smtClean="0"/>
              <a:t>11</a:t>
            </a:fld>
            <a:endParaRPr lang="en-US"/>
          </a:p>
        </p:txBody>
      </p:sp>
    </p:spTree>
    <p:extLst>
      <p:ext uri="{BB962C8B-B14F-4D97-AF65-F5344CB8AC3E}">
        <p14:creationId xmlns:p14="http://schemas.microsoft.com/office/powerpoint/2010/main" val="1057881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069C43-0530-4D5A-8D81-39FE9CAEAA9C}" type="slidenum">
              <a:rPr lang="en-US" smtClean="0"/>
              <a:t>12</a:t>
            </a:fld>
            <a:endParaRPr lang="en-US"/>
          </a:p>
        </p:txBody>
      </p:sp>
    </p:spTree>
    <p:extLst>
      <p:ext uri="{BB962C8B-B14F-4D97-AF65-F5344CB8AC3E}">
        <p14:creationId xmlns:p14="http://schemas.microsoft.com/office/powerpoint/2010/main" val="2140274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C069C43-0530-4D5A-8D81-39FE9CAEAA9C}" type="slidenum">
              <a:rPr lang="en-US" smtClean="0"/>
              <a:t>2</a:t>
            </a:fld>
            <a:endParaRPr lang="en-US"/>
          </a:p>
        </p:txBody>
      </p:sp>
    </p:spTree>
    <p:extLst>
      <p:ext uri="{BB962C8B-B14F-4D97-AF65-F5344CB8AC3E}">
        <p14:creationId xmlns:p14="http://schemas.microsoft.com/office/powerpoint/2010/main" val="403522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98098AC-2273-4302-84FD-F0507CA7E3ED}" type="slidenum">
              <a:rPr lang="en-CA" smtClean="0"/>
              <a:t>3</a:t>
            </a:fld>
            <a:endParaRPr lang="en-CA"/>
          </a:p>
        </p:txBody>
      </p:sp>
    </p:spTree>
    <p:extLst>
      <p:ext uri="{BB962C8B-B14F-4D97-AF65-F5344CB8AC3E}">
        <p14:creationId xmlns:p14="http://schemas.microsoft.com/office/powerpoint/2010/main" val="2063530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A98098AC-2273-4302-84FD-F0507CA7E3ED}" type="slidenum">
              <a:rPr lang="en-CA" smtClean="0"/>
              <a:t>4</a:t>
            </a:fld>
            <a:endParaRPr lang="en-CA"/>
          </a:p>
        </p:txBody>
      </p:sp>
    </p:spTree>
    <p:extLst>
      <p:ext uri="{BB962C8B-B14F-4D97-AF65-F5344CB8AC3E}">
        <p14:creationId xmlns:p14="http://schemas.microsoft.com/office/powerpoint/2010/main" val="195338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30A7BC-D2B7-49A3-8C54-C788F8C83377}" type="slidenum">
              <a:rPr lang="en-US" smtClean="0"/>
              <a:t>5</a:t>
            </a:fld>
            <a:endParaRPr lang="en-US"/>
          </a:p>
        </p:txBody>
      </p:sp>
    </p:spTree>
    <p:extLst>
      <p:ext uri="{BB962C8B-B14F-4D97-AF65-F5344CB8AC3E}">
        <p14:creationId xmlns:p14="http://schemas.microsoft.com/office/powerpoint/2010/main" val="1265581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C069C43-0530-4D5A-8D81-39FE9CAEAA9C}" type="slidenum">
              <a:rPr lang="en-US" smtClean="0"/>
              <a:t>6</a:t>
            </a:fld>
            <a:endParaRPr lang="en-US"/>
          </a:p>
        </p:txBody>
      </p:sp>
    </p:spTree>
    <p:extLst>
      <p:ext uri="{BB962C8B-B14F-4D97-AF65-F5344CB8AC3E}">
        <p14:creationId xmlns:p14="http://schemas.microsoft.com/office/powerpoint/2010/main" val="868072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069C43-0530-4D5A-8D81-39FE9CAEAA9C}" type="slidenum">
              <a:rPr lang="en-US" smtClean="0"/>
              <a:t>7</a:t>
            </a:fld>
            <a:endParaRPr lang="en-US"/>
          </a:p>
        </p:txBody>
      </p:sp>
    </p:spTree>
    <p:extLst>
      <p:ext uri="{BB962C8B-B14F-4D97-AF65-F5344CB8AC3E}">
        <p14:creationId xmlns:p14="http://schemas.microsoft.com/office/powerpoint/2010/main" val="1716523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069C43-0530-4D5A-8D81-39FE9CAEAA9C}" type="slidenum">
              <a:rPr lang="en-US" smtClean="0"/>
              <a:t>8</a:t>
            </a:fld>
            <a:endParaRPr lang="en-US"/>
          </a:p>
        </p:txBody>
      </p:sp>
    </p:spTree>
    <p:extLst>
      <p:ext uri="{BB962C8B-B14F-4D97-AF65-F5344CB8AC3E}">
        <p14:creationId xmlns:p14="http://schemas.microsoft.com/office/powerpoint/2010/main" val="3586534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4016-1B2F-7F4B-A08A-DFE1F0F70081}" type="slidenum">
              <a:rPr lang="en-US" smtClean="0"/>
              <a:t>9</a:t>
            </a:fld>
            <a:endParaRPr lang="en-US"/>
          </a:p>
        </p:txBody>
      </p:sp>
    </p:spTree>
    <p:extLst>
      <p:ext uri="{BB962C8B-B14F-4D97-AF65-F5344CB8AC3E}">
        <p14:creationId xmlns:p14="http://schemas.microsoft.com/office/powerpoint/2010/main" val="41453905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70A96EB7-FB10-3F45-BD93-041A362507D7}"/>
              </a:ext>
            </a:extLst>
          </p:cNvPr>
          <p:cNvPicPr>
            <a:picLocks noChangeAspect="1"/>
          </p:cNvPicPr>
          <p:nvPr/>
        </p:nvPicPr>
        <p:blipFill>
          <a:blip r:embed="rId3"/>
          <a:stretch>
            <a:fillRect/>
          </a:stretch>
        </p:blipFill>
        <p:spPr>
          <a:xfrm>
            <a:off x="1680115" y="4768642"/>
            <a:ext cx="2978870" cy="1222542"/>
          </a:xfrm>
          <a:prstGeom prst="rect">
            <a:avLst/>
          </a:prstGeom>
        </p:spPr>
      </p:pic>
      <p:grpSp>
        <p:nvGrpSpPr>
          <p:cNvPr id="6" name="Group 5">
            <a:extLst>
              <a:ext uri="{FF2B5EF4-FFF2-40B4-BE49-F238E27FC236}">
                <a16:creationId xmlns:a16="http://schemas.microsoft.com/office/drawing/2014/main" id="{5B3F904F-9606-414B-8EF1-4441884A67C9}"/>
              </a:ext>
            </a:extLst>
          </p:cNvPr>
          <p:cNvGrpSpPr/>
          <p:nvPr/>
        </p:nvGrpSpPr>
        <p:grpSpPr>
          <a:xfrm>
            <a:off x="8048370" y="5680888"/>
            <a:ext cx="3501213" cy="374592"/>
            <a:chOff x="9219717" y="5616592"/>
            <a:chExt cx="3501213" cy="374592"/>
          </a:xfrm>
        </p:grpSpPr>
        <p:pic>
          <p:nvPicPr>
            <p:cNvPr id="4" name="Picture 3">
              <a:extLst>
                <a:ext uri="{FF2B5EF4-FFF2-40B4-BE49-F238E27FC236}">
                  <a16:creationId xmlns:a16="http://schemas.microsoft.com/office/drawing/2014/main" id="{566AF1AA-F633-574C-9564-8800A9D266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31715" y="5616592"/>
              <a:ext cx="1989215" cy="374592"/>
            </a:xfrm>
            <a:prstGeom prst="rect">
              <a:avLst/>
            </a:prstGeom>
          </p:spPr>
        </p:pic>
        <p:sp>
          <p:nvSpPr>
            <p:cNvPr id="5" name="TextBox 4">
              <a:extLst>
                <a:ext uri="{FF2B5EF4-FFF2-40B4-BE49-F238E27FC236}">
                  <a16:creationId xmlns:a16="http://schemas.microsoft.com/office/drawing/2014/main" id="{D182286F-56A4-4244-BD25-E520ADFA8591}"/>
                </a:ext>
              </a:extLst>
            </p:cNvPr>
            <p:cNvSpPr txBox="1"/>
            <p:nvPr userDrawn="1"/>
          </p:nvSpPr>
          <p:spPr>
            <a:xfrm>
              <a:off x="9219717" y="5713098"/>
              <a:ext cx="1598469"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kern="1200">
                  <a:solidFill>
                    <a:schemeClr val="bg1"/>
                  </a:solidFill>
                  <a:effectLst/>
                  <a:latin typeface="+mn-lt"/>
                  <a:ea typeface="+mn-ea"/>
                  <a:cs typeface="+mn-cs"/>
                </a:rPr>
                <a:t>The academic core of</a:t>
              </a:r>
            </a:p>
          </p:txBody>
        </p:sp>
      </p:grpSp>
      <p:pic>
        <p:nvPicPr>
          <p:cNvPr id="10" name="Picture 9"/>
          <p:cNvPicPr>
            <a:picLocks noChangeAspect="1"/>
          </p:cNvPicPr>
          <p:nvPr/>
        </p:nvPicPr>
        <p:blipFill>
          <a:blip r:embed="rId5"/>
          <a:stretch>
            <a:fillRect/>
          </a:stretch>
        </p:blipFill>
        <p:spPr>
          <a:xfrm>
            <a:off x="-91977" y="-85649"/>
            <a:ext cx="12375953" cy="7029297"/>
          </a:xfrm>
          <a:prstGeom prst="rect">
            <a:avLst/>
          </a:prstGeom>
          <a:solidFill>
            <a:schemeClr val="bg1">
              <a:alpha val="0"/>
            </a:schemeClr>
          </a:solidFill>
          <a:ln>
            <a:noFill/>
          </a:ln>
        </p:spPr>
      </p:pic>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744673" y="1478087"/>
            <a:ext cx="4849755" cy="1709530"/>
          </a:xfrm>
          <a:prstGeom prst="rect">
            <a:avLst/>
          </a:prstGeom>
        </p:spPr>
        <p:txBody>
          <a:bodyPr anchor="b">
            <a:normAutofit/>
          </a:bodyPr>
          <a:lstStyle>
            <a:lvl1pPr algn="ctr">
              <a:defRPr sz="54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744672" y="3448820"/>
            <a:ext cx="4849756" cy="778406"/>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p:nvCxnSpPr>
        <p:spPr>
          <a:xfrm>
            <a:off x="744671" y="3289856"/>
            <a:ext cx="48497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401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Photo 1a">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p:nvSpPr>
        <p:spPr>
          <a:xfrm>
            <a:off x="6894747" y="-1"/>
            <a:ext cx="3854501" cy="6858001"/>
          </a:xfrm>
          <a:prstGeom prst="rect">
            <a:avLst/>
          </a:prstGeom>
          <a:solidFill>
            <a:schemeClr val="tx1">
              <a:alpha val="8471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6894747" y="1478087"/>
            <a:ext cx="3854501" cy="1709530"/>
          </a:xfrm>
          <a:prstGeom prst="rect">
            <a:avLst/>
          </a:prstGeom>
        </p:spPr>
        <p:txBody>
          <a:bodyPr anchor="b">
            <a:normAutofit/>
          </a:bodyPr>
          <a:lstStyle>
            <a:lvl1pPr algn="ctr">
              <a:defRPr sz="4800">
                <a:solidFill>
                  <a:schemeClr val="bg1"/>
                </a:solidFill>
              </a:defRPr>
            </a:lvl1pPr>
          </a:lstStyle>
          <a:p>
            <a:r>
              <a:rPr lang="en-US"/>
              <a:t>Section </a:t>
            </a:r>
            <a:br>
              <a:rPr lang="en-US"/>
            </a:br>
            <a:r>
              <a:rPr lang="en-US"/>
              <a:t>Title 1a</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6925638" y="3448819"/>
            <a:ext cx="3792718" cy="502347"/>
          </a:xfrm>
          <a:prstGeom prst="rect">
            <a:avLst/>
          </a:prstGeom>
        </p:spPr>
        <p:txBody>
          <a:bodyPr>
            <a:noAutofit/>
          </a:bodyPr>
          <a:lstStyle>
            <a:lvl1pPr marL="0" indent="0" algn="ctr">
              <a:buNone/>
              <a:defRPr sz="1500" cap="all" spc="200"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p:nvCxnSpPr>
        <p:spPr>
          <a:xfrm>
            <a:off x="7317023" y="3289856"/>
            <a:ext cx="30099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841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Photo 1b">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p:nvSpPr>
        <p:spPr>
          <a:xfrm>
            <a:off x="1603219" y="-1"/>
            <a:ext cx="3854501" cy="6858001"/>
          </a:xfrm>
          <a:prstGeom prst="rect">
            <a:avLst/>
          </a:prstGeom>
          <a:solidFill>
            <a:schemeClr val="tx1">
              <a:alpha val="8471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1603219" y="1478087"/>
            <a:ext cx="3854501" cy="1709530"/>
          </a:xfrm>
          <a:prstGeom prst="rect">
            <a:avLst/>
          </a:prstGeom>
        </p:spPr>
        <p:txBody>
          <a:bodyPr anchor="b">
            <a:normAutofit/>
          </a:bodyPr>
          <a:lstStyle>
            <a:lvl1pPr algn="ctr">
              <a:defRPr sz="4800">
                <a:solidFill>
                  <a:schemeClr val="bg1"/>
                </a:solidFill>
              </a:defRPr>
            </a:lvl1pPr>
          </a:lstStyle>
          <a:p>
            <a:r>
              <a:rPr lang="en-US"/>
              <a:t>Section </a:t>
            </a:r>
            <a:br>
              <a:rPr lang="en-US"/>
            </a:br>
            <a:r>
              <a:rPr lang="en-US"/>
              <a:t>Title 1b</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1634110" y="3448819"/>
            <a:ext cx="3792718" cy="502347"/>
          </a:xfrm>
          <a:prstGeom prst="rect">
            <a:avLst/>
          </a:prstGeom>
        </p:spPr>
        <p:txBody>
          <a:bodyPr>
            <a:noAutofit/>
          </a:bodyPr>
          <a:lstStyle>
            <a:lvl1pPr marL="0" indent="0" algn="ctr">
              <a:buNone/>
              <a:defRPr sz="1500" cap="all" spc="200"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p:nvCxnSpPr>
        <p:spPr>
          <a:xfrm>
            <a:off x="2025495" y="3289856"/>
            <a:ext cx="30099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25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Photo 2a">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p:nvSpPr>
        <p:spPr>
          <a:xfrm>
            <a:off x="5250730" y="2387177"/>
            <a:ext cx="6941270" cy="2083646"/>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5712642" y="2733853"/>
            <a:ext cx="5637229" cy="706660"/>
          </a:xfrm>
          <a:prstGeom prst="rect">
            <a:avLst/>
          </a:prstGeom>
        </p:spPr>
        <p:txBody>
          <a:bodyPr anchor="b">
            <a:noAutofit/>
          </a:bodyPr>
          <a:lstStyle>
            <a:lvl1pPr algn="ctr">
              <a:defRPr sz="4800">
                <a:solidFill>
                  <a:schemeClr val="bg1"/>
                </a:solidFill>
              </a:defRPr>
            </a:lvl1pPr>
          </a:lstStyle>
          <a:p>
            <a:r>
              <a:rPr lang="en-US"/>
              <a:t>Section Title 2a</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5547671" y="3820051"/>
            <a:ext cx="5967169" cy="302684"/>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p:nvCxnSpPr>
        <p:spPr>
          <a:xfrm>
            <a:off x="6493974" y="3600669"/>
            <a:ext cx="3914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212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Header - Photo 2b">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sp>
        <p:nvSpPr>
          <p:cNvPr id="4" name="Rectangle 3">
            <a:extLst>
              <a:ext uri="{FF2B5EF4-FFF2-40B4-BE49-F238E27FC236}">
                <a16:creationId xmlns:a16="http://schemas.microsoft.com/office/drawing/2014/main" id="{3DE20A9E-C9C7-6648-8725-58BBBF5B228A}"/>
              </a:ext>
            </a:extLst>
          </p:cNvPr>
          <p:cNvSpPr/>
          <p:nvPr/>
        </p:nvSpPr>
        <p:spPr>
          <a:xfrm>
            <a:off x="5250730" y="2387177"/>
            <a:ext cx="6941270" cy="2083646"/>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5712642" y="2733853"/>
            <a:ext cx="5637229" cy="706660"/>
          </a:xfrm>
          <a:prstGeom prst="rect">
            <a:avLst/>
          </a:prstGeom>
        </p:spPr>
        <p:txBody>
          <a:bodyPr anchor="b">
            <a:noAutofit/>
          </a:bodyPr>
          <a:lstStyle>
            <a:lvl1pPr algn="ctr">
              <a:defRPr sz="4800">
                <a:solidFill>
                  <a:schemeClr val="bg1"/>
                </a:solidFill>
              </a:defRPr>
            </a:lvl1pPr>
          </a:lstStyle>
          <a:p>
            <a:r>
              <a:rPr lang="en-US"/>
              <a:t>Section Title 2b</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5547671" y="3820051"/>
            <a:ext cx="5967169" cy="302684"/>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p:nvCxnSpPr>
        <p:spPr>
          <a:xfrm>
            <a:off x="6493974" y="3600669"/>
            <a:ext cx="3914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884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70A96EB7-FB10-3F45-BD93-041A362507D7}"/>
              </a:ext>
            </a:extLst>
          </p:cNvPr>
          <p:cNvPicPr>
            <a:picLocks noChangeAspect="1"/>
          </p:cNvPicPr>
          <p:nvPr/>
        </p:nvPicPr>
        <p:blipFill>
          <a:blip r:embed="rId3"/>
          <a:stretch>
            <a:fillRect/>
          </a:stretch>
        </p:blipFill>
        <p:spPr>
          <a:xfrm>
            <a:off x="1680115" y="4768642"/>
            <a:ext cx="2978870" cy="1222542"/>
          </a:xfrm>
          <a:prstGeom prst="rect">
            <a:avLst/>
          </a:prstGeom>
        </p:spPr>
      </p:pic>
      <p:grpSp>
        <p:nvGrpSpPr>
          <p:cNvPr id="6" name="Group 5">
            <a:extLst>
              <a:ext uri="{FF2B5EF4-FFF2-40B4-BE49-F238E27FC236}">
                <a16:creationId xmlns:a16="http://schemas.microsoft.com/office/drawing/2014/main" id="{5B3F904F-9606-414B-8EF1-4441884A67C9}"/>
              </a:ext>
            </a:extLst>
          </p:cNvPr>
          <p:cNvGrpSpPr/>
          <p:nvPr/>
        </p:nvGrpSpPr>
        <p:grpSpPr>
          <a:xfrm>
            <a:off x="8048370" y="5680888"/>
            <a:ext cx="3501213" cy="374592"/>
            <a:chOff x="9219717" y="5616592"/>
            <a:chExt cx="3501213" cy="374592"/>
          </a:xfrm>
        </p:grpSpPr>
        <p:pic>
          <p:nvPicPr>
            <p:cNvPr id="4" name="Picture 3">
              <a:extLst>
                <a:ext uri="{FF2B5EF4-FFF2-40B4-BE49-F238E27FC236}">
                  <a16:creationId xmlns:a16="http://schemas.microsoft.com/office/drawing/2014/main" id="{566AF1AA-F633-574C-9564-8800A9D266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31715" y="5616592"/>
              <a:ext cx="1989215" cy="374592"/>
            </a:xfrm>
            <a:prstGeom prst="rect">
              <a:avLst/>
            </a:prstGeom>
          </p:spPr>
        </p:pic>
        <p:sp>
          <p:nvSpPr>
            <p:cNvPr id="5" name="TextBox 4">
              <a:extLst>
                <a:ext uri="{FF2B5EF4-FFF2-40B4-BE49-F238E27FC236}">
                  <a16:creationId xmlns:a16="http://schemas.microsoft.com/office/drawing/2014/main" id="{D182286F-56A4-4244-BD25-E520ADFA8591}"/>
                </a:ext>
              </a:extLst>
            </p:cNvPr>
            <p:cNvSpPr txBox="1"/>
            <p:nvPr userDrawn="1"/>
          </p:nvSpPr>
          <p:spPr>
            <a:xfrm>
              <a:off x="9219717" y="5713098"/>
              <a:ext cx="1598469"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kern="1200" dirty="0">
                  <a:solidFill>
                    <a:schemeClr val="bg1"/>
                  </a:solidFill>
                  <a:effectLst/>
                  <a:latin typeface="+mn-lt"/>
                  <a:ea typeface="+mn-ea"/>
                  <a:cs typeface="+mn-cs"/>
                </a:rPr>
                <a:t>The academic core of</a:t>
              </a:r>
            </a:p>
          </p:txBody>
        </p:sp>
      </p:grpSp>
      <p:pic>
        <p:nvPicPr>
          <p:cNvPr id="10" name="Picture 9"/>
          <p:cNvPicPr>
            <a:picLocks noChangeAspect="1"/>
          </p:cNvPicPr>
          <p:nvPr/>
        </p:nvPicPr>
        <p:blipFill>
          <a:blip r:embed="rId5"/>
          <a:stretch>
            <a:fillRect/>
          </a:stretch>
        </p:blipFill>
        <p:spPr>
          <a:xfrm>
            <a:off x="-91977" y="-85649"/>
            <a:ext cx="12375953" cy="7029297"/>
          </a:xfrm>
          <a:prstGeom prst="rect">
            <a:avLst/>
          </a:prstGeom>
          <a:solidFill>
            <a:schemeClr val="bg1">
              <a:alpha val="0"/>
            </a:schemeClr>
          </a:solidFill>
          <a:ln>
            <a:noFill/>
          </a:ln>
        </p:spPr>
      </p:pic>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744673" y="1478087"/>
            <a:ext cx="4849755" cy="1709530"/>
          </a:xfrm>
          <a:prstGeom prst="rect">
            <a:avLst/>
          </a:prstGeom>
        </p:spPr>
        <p:txBody>
          <a:bodyPr anchor="b">
            <a:normAutofit/>
          </a:bodyPr>
          <a:lstStyle>
            <a:lvl1pPr algn="ctr">
              <a:defRPr sz="540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744672" y="3448820"/>
            <a:ext cx="4849756" cy="778406"/>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p:nvCxnSpPr>
        <p:spPr>
          <a:xfrm>
            <a:off x="744671" y="3289856"/>
            <a:ext cx="48497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119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ullets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17C-5FEB-5E4D-8D90-1A39CB3993DC}"/>
              </a:ext>
            </a:extLst>
          </p:cNvPr>
          <p:cNvSpPr>
            <a:spLocks noGrp="1"/>
          </p:cNvSpPr>
          <p:nvPr>
            <p:ph type="title" hasCustomPrompt="1"/>
          </p:nvPr>
        </p:nvSpPr>
        <p:spPr>
          <a:xfrm>
            <a:off x="822960" y="365760"/>
            <a:ext cx="6675120" cy="824863"/>
          </a:xfrm>
          <a:prstGeom prst="rect">
            <a:avLst/>
          </a:prstGeom>
        </p:spPr>
        <p:txBody>
          <a:bodyPr>
            <a:normAutofit/>
          </a:bodyPr>
          <a:lstStyle>
            <a:lvl1pPr>
              <a:defRPr sz="4000"/>
            </a:lvl1pPr>
          </a:lstStyle>
          <a:p>
            <a:r>
              <a:rPr lang="en-US" dirty="0"/>
              <a:t>Title - </a:t>
            </a:r>
            <a:r>
              <a:rPr lang="en-US" sz="4000" dirty="0"/>
              <a:t>Arial Bold 40pt</a:t>
            </a:r>
            <a:endParaRPr lang="en-US" dirty="0"/>
          </a:p>
        </p:txBody>
      </p:sp>
      <p:sp>
        <p:nvSpPr>
          <p:cNvPr id="3" name="Content Placeholder 2">
            <a:extLst>
              <a:ext uri="{FF2B5EF4-FFF2-40B4-BE49-F238E27FC236}">
                <a16:creationId xmlns:a16="http://schemas.microsoft.com/office/drawing/2014/main" id="{60304D90-FB9C-C841-946B-8D0B56579189}"/>
              </a:ext>
            </a:extLst>
          </p:cNvPr>
          <p:cNvSpPr>
            <a:spLocks noGrp="1"/>
          </p:cNvSpPr>
          <p:nvPr>
            <p:ph sz="half" idx="1" hasCustomPrompt="1"/>
          </p:nvPr>
        </p:nvSpPr>
        <p:spPr>
          <a:xfrm>
            <a:off x="822960" y="1371600"/>
            <a:ext cx="6387058" cy="4351338"/>
          </a:xfrm>
          <a:prstGeom prst="rect">
            <a:avLst/>
          </a:prstGeom>
        </p:spPr>
        <p:txBody>
          <a:bodyPr/>
          <a:lstStyle/>
          <a:p>
            <a:pPr marL="0" indent="0">
              <a:lnSpc>
                <a:spcPct val="70000"/>
              </a:lnSpc>
              <a:buNone/>
            </a:pPr>
            <a:r>
              <a:rPr lang="en-US" sz="2400" b="1" dirty="0"/>
              <a:t>Subhead, Arial Bold 24pt</a:t>
            </a:r>
          </a:p>
          <a:p>
            <a:pPr marL="342900" indent="-342900">
              <a:lnSpc>
                <a:spcPct val="100000"/>
              </a:lnSpc>
              <a:buSzPct val="110000"/>
            </a:pPr>
            <a:r>
              <a:rPr lang="en-US" sz="2000" dirty="0"/>
              <a:t>Use Two Column Content Slide</a:t>
            </a:r>
          </a:p>
          <a:p>
            <a:pPr marL="342900" indent="-342900">
              <a:lnSpc>
                <a:spcPct val="100000"/>
              </a:lnSpc>
              <a:buSzPct val="110000"/>
            </a:pPr>
            <a:r>
              <a:rPr lang="en-US" sz="2000" dirty="0"/>
              <a:t>Text is Arial at 20pt</a:t>
            </a:r>
          </a:p>
          <a:p>
            <a:pPr marL="342900" indent="-342900">
              <a:lnSpc>
                <a:spcPct val="100000"/>
              </a:lnSpc>
              <a:buSzPct val="110000"/>
            </a:pPr>
            <a:r>
              <a:rPr lang="en-US" sz="2000" dirty="0"/>
              <a:t>Character Spacing is Normal</a:t>
            </a:r>
          </a:p>
          <a:p>
            <a:pPr marL="342900" indent="-342900">
              <a:lnSpc>
                <a:spcPct val="100000"/>
              </a:lnSpc>
              <a:buSzPct val="110000"/>
            </a:pPr>
            <a:r>
              <a:rPr lang="en-US" sz="2000" dirty="0"/>
              <a:t>Gold Text Bullet</a:t>
            </a:r>
          </a:p>
          <a:p>
            <a:pPr marL="342900" indent="-342900">
              <a:lnSpc>
                <a:spcPct val="100000"/>
              </a:lnSpc>
              <a:buSzPct val="110000"/>
            </a:pPr>
            <a:r>
              <a:rPr lang="en-US" sz="2000" dirty="0"/>
              <a:t>Line Spacing is 1</a:t>
            </a:r>
          </a:p>
          <a:p>
            <a:pPr marL="342900" indent="-342900">
              <a:lnSpc>
                <a:spcPct val="100000"/>
              </a:lnSpc>
              <a:buSzPct val="110000"/>
            </a:pPr>
            <a:r>
              <a:rPr lang="en-US" sz="2000" dirty="0"/>
              <a:t>How to Treat Sub-Bullet Points</a:t>
            </a:r>
          </a:p>
          <a:p>
            <a:pPr lvl="1">
              <a:lnSpc>
                <a:spcPct val="100000"/>
              </a:lnSpc>
              <a:buSzPct val="110000"/>
            </a:pPr>
            <a:r>
              <a:rPr lang="en-US" sz="1600" dirty="0"/>
              <a:t>Sub-Bullet Indent once, Arial at 16pt </a:t>
            </a:r>
          </a:p>
          <a:p>
            <a:pPr lvl="1">
              <a:lnSpc>
                <a:spcPct val="100000"/>
              </a:lnSpc>
              <a:buSzPct val="110000"/>
            </a:pPr>
            <a:r>
              <a:rPr lang="en-US" sz="1600" dirty="0"/>
              <a:t>Sub-Bullet Indent once, Arial at 16pt </a:t>
            </a:r>
            <a:endParaRPr lang="en-US" sz="2000" dirty="0"/>
          </a:p>
        </p:txBody>
      </p:sp>
      <p:sp>
        <p:nvSpPr>
          <p:cNvPr id="5" name="Slide Number Placeholder 4">
            <a:extLst>
              <a:ext uri="{FF2B5EF4-FFF2-40B4-BE49-F238E27FC236}">
                <a16:creationId xmlns:a16="http://schemas.microsoft.com/office/drawing/2014/main" id="{31FE9714-E321-4E4D-AB37-E0FDCF5A60FE}"/>
              </a:ext>
            </a:extLst>
          </p:cNvPr>
          <p:cNvSpPr>
            <a:spLocks noGrp="1"/>
          </p:cNvSpPr>
          <p:nvPr>
            <p:ph type="sldNum" sz="quarter" idx="10"/>
          </p:nvPr>
        </p:nvSpPr>
        <p:spPr/>
        <p:txBody>
          <a:bodyPr/>
          <a:lstStyle/>
          <a:p>
            <a:fld id="{1C969EE1-FFED-4CAA-BE13-A0AEB5F49577}" type="slidenum">
              <a:rPr lang="en-US" smtClean="0"/>
              <a:t>‹#›</a:t>
            </a:fld>
            <a:endParaRPr lang="en-US"/>
          </a:p>
        </p:txBody>
      </p:sp>
      <p:sp>
        <p:nvSpPr>
          <p:cNvPr id="6" name="Content Placeholder 2">
            <a:extLst>
              <a:ext uri="{FF2B5EF4-FFF2-40B4-BE49-F238E27FC236}">
                <a16:creationId xmlns:a16="http://schemas.microsoft.com/office/drawing/2014/main" id="{6776896A-6C81-A262-EB47-27F3AC968434}"/>
              </a:ext>
            </a:extLst>
          </p:cNvPr>
          <p:cNvSpPr>
            <a:spLocks noGrp="1"/>
          </p:cNvSpPr>
          <p:nvPr>
            <p:ph sz="half" idx="11" hasCustomPrompt="1"/>
          </p:nvPr>
        </p:nvSpPr>
        <p:spPr>
          <a:xfrm>
            <a:off x="7570032" y="0"/>
            <a:ext cx="4610065" cy="6176963"/>
          </a:xfrm>
          <a:prstGeom prst="rect">
            <a:avLst/>
          </a:prstGeom>
        </p:spPr>
        <p:txBody>
          <a:bodyPr anchor="ctr" anchorCtr="0"/>
          <a:lstStyle>
            <a:lvl1pPr algn="ctr">
              <a:defRPr/>
            </a:lvl1pPr>
          </a:lstStyle>
          <a:p>
            <a:pPr marL="0" indent="0">
              <a:lnSpc>
                <a:spcPct val="70000"/>
              </a:lnSpc>
              <a:buNone/>
            </a:pPr>
            <a:r>
              <a:rPr lang="en-US" sz="2000" dirty="0"/>
              <a:t>Picture here</a:t>
            </a:r>
          </a:p>
        </p:txBody>
      </p:sp>
    </p:spTree>
    <p:extLst>
      <p:ext uri="{BB962C8B-B14F-4D97-AF65-F5344CB8AC3E}">
        <p14:creationId xmlns:p14="http://schemas.microsoft.com/office/powerpoint/2010/main" val="3028841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dy copy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17C-5FEB-5E4D-8D90-1A39CB3993DC}"/>
              </a:ext>
            </a:extLst>
          </p:cNvPr>
          <p:cNvSpPr>
            <a:spLocks noGrp="1"/>
          </p:cNvSpPr>
          <p:nvPr>
            <p:ph type="title" hasCustomPrompt="1"/>
          </p:nvPr>
        </p:nvSpPr>
        <p:spPr>
          <a:xfrm>
            <a:off x="822960" y="365760"/>
            <a:ext cx="6675120" cy="822960"/>
          </a:xfrm>
          <a:prstGeom prst="rect">
            <a:avLst/>
          </a:prstGeom>
        </p:spPr>
        <p:txBody>
          <a:bodyPr>
            <a:normAutofit/>
          </a:bodyPr>
          <a:lstStyle>
            <a:lvl1pPr>
              <a:defRPr sz="4000"/>
            </a:lvl1pPr>
          </a:lstStyle>
          <a:p>
            <a:r>
              <a:rPr lang="en-US" dirty="0"/>
              <a:t>Title - </a:t>
            </a:r>
            <a:r>
              <a:rPr lang="en-US" sz="4000" dirty="0"/>
              <a:t>Arial Bold 40pt</a:t>
            </a:r>
            <a:endParaRPr lang="en-US" dirty="0"/>
          </a:p>
        </p:txBody>
      </p:sp>
      <p:sp>
        <p:nvSpPr>
          <p:cNvPr id="5" name="Slide Number Placeholder 4">
            <a:extLst>
              <a:ext uri="{FF2B5EF4-FFF2-40B4-BE49-F238E27FC236}">
                <a16:creationId xmlns:a16="http://schemas.microsoft.com/office/drawing/2014/main" id="{31FE9714-E321-4E4D-AB37-E0FDCF5A60FE}"/>
              </a:ext>
            </a:extLst>
          </p:cNvPr>
          <p:cNvSpPr>
            <a:spLocks noGrp="1"/>
          </p:cNvSpPr>
          <p:nvPr>
            <p:ph type="sldNum" sz="quarter" idx="10"/>
          </p:nvPr>
        </p:nvSpPr>
        <p:spPr/>
        <p:txBody>
          <a:bodyPr/>
          <a:lstStyle/>
          <a:p>
            <a:fld id="{1C969EE1-FFED-4CAA-BE13-A0AEB5F49577}" type="slidenum">
              <a:rPr lang="en-US" smtClean="0"/>
              <a:t>‹#›</a:t>
            </a:fld>
            <a:endParaRPr lang="en-US"/>
          </a:p>
        </p:txBody>
      </p:sp>
      <p:sp>
        <p:nvSpPr>
          <p:cNvPr id="6" name="Content Placeholder 2">
            <a:extLst>
              <a:ext uri="{FF2B5EF4-FFF2-40B4-BE49-F238E27FC236}">
                <a16:creationId xmlns:a16="http://schemas.microsoft.com/office/drawing/2014/main" id="{6776896A-6C81-A262-EB47-27F3AC968434}"/>
              </a:ext>
            </a:extLst>
          </p:cNvPr>
          <p:cNvSpPr>
            <a:spLocks noGrp="1"/>
          </p:cNvSpPr>
          <p:nvPr>
            <p:ph sz="half" idx="11" hasCustomPrompt="1"/>
          </p:nvPr>
        </p:nvSpPr>
        <p:spPr>
          <a:xfrm>
            <a:off x="7570032" y="0"/>
            <a:ext cx="4610065" cy="6176963"/>
          </a:xfrm>
          <a:prstGeom prst="rect">
            <a:avLst/>
          </a:prstGeom>
        </p:spPr>
        <p:txBody>
          <a:bodyPr anchor="ctr" anchorCtr="0"/>
          <a:lstStyle>
            <a:lvl1pPr algn="ctr">
              <a:defRPr/>
            </a:lvl1pPr>
          </a:lstStyle>
          <a:p>
            <a:pPr marL="0" indent="0">
              <a:lnSpc>
                <a:spcPct val="70000"/>
              </a:lnSpc>
              <a:buNone/>
            </a:pPr>
            <a:r>
              <a:rPr lang="en-US" sz="2000" dirty="0"/>
              <a:t>Picture here</a:t>
            </a:r>
          </a:p>
        </p:txBody>
      </p:sp>
      <p:sp>
        <p:nvSpPr>
          <p:cNvPr id="7" name="Content Placeholder 2">
            <a:extLst>
              <a:ext uri="{FF2B5EF4-FFF2-40B4-BE49-F238E27FC236}">
                <a16:creationId xmlns:a16="http://schemas.microsoft.com/office/drawing/2014/main" id="{5B3E1637-45E8-5BE3-1920-6EAC1311DCC0}"/>
              </a:ext>
            </a:extLst>
          </p:cNvPr>
          <p:cNvSpPr>
            <a:spLocks noGrp="1"/>
          </p:cNvSpPr>
          <p:nvPr>
            <p:ph sz="half" idx="1" hasCustomPrompt="1"/>
          </p:nvPr>
        </p:nvSpPr>
        <p:spPr>
          <a:xfrm>
            <a:off x="822960" y="1371600"/>
            <a:ext cx="6675120" cy="4389120"/>
          </a:xfrm>
          <a:prstGeom prst="rect">
            <a:avLst/>
          </a:prstGeom>
        </p:spPr>
        <p:txBody>
          <a:bodyPr wrap="square">
            <a:noAutofit/>
          </a:bodyPr>
          <a:lstStyle>
            <a:lvl1pPr marL="14288" marR="0" indent="0" algn="l" defTabSz="914400" rtl="0" eaLnBrk="1" fontAlgn="auto" latinLnBrk="0" hangingPunct="1">
              <a:lnSpc>
                <a:spcPct val="100000"/>
              </a:lnSpc>
              <a:spcBef>
                <a:spcPts val="1000"/>
              </a:spcBef>
              <a:spcAft>
                <a:spcPts val="0"/>
              </a:spcAft>
              <a:buClr>
                <a:srgbClr val="9E7E38"/>
              </a:buClr>
              <a:buSzPct val="110000"/>
              <a:buFontTx/>
              <a:buNone/>
              <a:tabLst/>
              <a:defRPr sz="2000"/>
            </a:lvl1pPr>
            <a:lvl2pPr marL="14288" indent="0">
              <a:buFontTx/>
              <a:buNone/>
              <a:tabLst/>
              <a:defRPr sz="2000"/>
            </a:lvl2pPr>
            <a:lvl3pPr marL="14288" indent="0">
              <a:buFontTx/>
              <a:buNone/>
              <a:tabLst/>
              <a:defRPr sz="2000"/>
            </a:lvl3pPr>
            <a:lvl4pPr marL="14288" indent="0">
              <a:buFontTx/>
              <a:buNone/>
              <a:tabLst/>
              <a:defRPr sz="2000"/>
            </a:lvl4pPr>
            <a:lvl5pPr marL="14288" indent="0">
              <a:buFontTx/>
              <a:buNone/>
              <a:tabLst/>
              <a:defRPr sz="2000"/>
            </a:lvl5p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a:t>
            </a:r>
          </a:p>
          <a:p>
            <a:pPr marL="342900" indent="-342900">
              <a:lnSpc>
                <a:spcPct val="100000"/>
              </a:lnSpc>
              <a:buSzPct val="110000"/>
            </a:pPr>
            <a:endParaRPr lang="en-US" sz="2000" dirty="0"/>
          </a:p>
        </p:txBody>
      </p:sp>
    </p:spTree>
    <p:extLst>
      <p:ext uri="{BB962C8B-B14F-4D97-AF65-F5344CB8AC3E}">
        <p14:creationId xmlns:p14="http://schemas.microsoft.com/office/powerpoint/2010/main" val="2172008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515600" cy="822960"/>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515600" cy="438912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marL="342900" indent="-342900">
              <a:lnSpc>
                <a:spcPct val="100000"/>
              </a:lnSpc>
              <a:buSzPct val="110000"/>
            </a:pPr>
            <a:r>
              <a:rPr lang="en-US" sz="2000" dirty="0"/>
              <a:t>Use Two Column Content Slide</a:t>
            </a:r>
          </a:p>
          <a:p>
            <a:pPr marL="342900" indent="-342900">
              <a:lnSpc>
                <a:spcPct val="100000"/>
              </a:lnSpc>
              <a:buSzPct val="110000"/>
            </a:pPr>
            <a:r>
              <a:rPr lang="en-US" sz="2000" dirty="0"/>
              <a:t>Text is Arial at 20pt</a:t>
            </a:r>
          </a:p>
          <a:p>
            <a:pPr marL="342900" indent="-342900">
              <a:lnSpc>
                <a:spcPct val="100000"/>
              </a:lnSpc>
              <a:buSzPct val="110000"/>
            </a:pPr>
            <a:r>
              <a:rPr lang="en-US" sz="2000" dirty="0"/>
              <a:t>Character Spacing is Normal</a:t>
            </a:r>
          </a:p>
          <a:p>
            <a:pPr marL="342900" indent="-342900">
              <a:lnSpc>
                <a:spcPct val="100000"/>
              </a:lnSpc>
              <a:buSzPct val="110000"/>
            </a:pPr>
            <a:r>
              <a:rPr lang="en-US" sz="2000" dirty="0"/>
              <a:t>Gold Text Bullet</a:t>
            </a:r>
          </a:p>
          <a:p>
            <a:pPr marL="342900" indent="-342900">
              <a:lnSpc>
                <a:spcPct val="100000"/>
              </a:lnSpc>
              <a:buSzPct val="110000"/>
            </a:pPr>
            <a:r>
              <a:rPr lang="en-US" sz="2000" dirty="0"/>
              <a:t>Line Spacing is 1</a:t>
            </a:r>
          </a:p>
          <a:p>
            <a:pPr marL="342900" indent="-342900">
              <a:lnSpc>
                <a:spcPct val="100000"/>
              </a:lnSpc>
              <a:buSzPct val="110000"/>
            </a:pPr>
            <a:r>
              <a:rPr lang="en-US" sz="2000" dirty="0"/>
              <a:t>How to Treat Sub-Bullet Points</a:t>
            </a:r>
          </a:p>
          <a:p>
            <a:pPr lvl="1">
              <a:lnSpc>
                <a:spcPct val="100000"/>
              </a:lnSpc>
              <a:buSzPct val="110000"/>
            </a:pPr>
            <a:r>
              <a:rPr lang="en-US" sz="1600" dirty="0"/>
              <a:t>Sub-Bullet Indent once, Arial at 16pt </a:t>
            </a:r>
          </a:p>
          <a:p>
            <a:pPr lvl="1">
              <a:lnSpc>
                <a:spcPct val="100000"/>
              </a:lnSpc>
              <a:buSzPct val="110000"/>
            </a:pPr>
            <a:r>
              <a:rPr lang="en-US" sz="1600" dirty="0"/>
              <a:t>Sub-Bullet Indent once, Arial at 16pt </a:t>
            </a:r>
            <a:endParaRPr lang="en-US" sz="2000" dirty="0"/>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1C969EE1-FFED-4CAA-BE13-A0AEB5F49577}" type="slidenum">
              <a:rPr lang="en-US" smtClean="0"/>
              <a:t>‹#›</a:t>
            </a:fld>
            <a:endParaRPr lang="en-US"/>
          </a:p>
        </p:txBody>
      </p:sp>
    </p:spTree>
    <p:extLst>
      <p:ext uri="{BB962C8B-B14F-4D97-AF65-F5344CB8AC3E}">
        <p14:creationId xmlns:p14="http://schemas.microsoft.com/office/powerpoint/2010/main" val="2633469266"/>
      </p:ext>
    </p:extLst>
  </p:cSld>
  <p:clrMapOvr>
    <a:masterClrMapping/>
  </p:clrMapOvr>
  <p:extLst>
    <p:ext uri="{DCECCB84-F9BA-43D5-87BE-67443E8EF086}">
      <p15:sldGuideLst xmlns:p15="http://schemas.microsoft.com/office/powerpoint/2012/main">
        <p15:guide id="1" orient="horz" pos="864">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One column text only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marL="0" indent="0">
              <a:lnSpc>
                <a:spcPct val="100000"/>
              </a:lnSpc>
              <a:buNone/>
              <a:defRPr sz="20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 Body copy text is Arial 20pt left justified. Body copy text is Arial 20pt left justified.</a:t>
            </a:r>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1C969EE1-FFED-4CAA-BE13-A0AEB5F49577}" type="slidenum">
              <a:rPr lang="en-US" smtClean="0"/>
              <a:t>‹#›</a:t>
            </a:fld>
            <a:endParaRPr lang="en-US"/>
          </a:p>
        </p:txBody>
      </p:sp>
    </p:spTree>
    <p:extLst>
      <p:ext uri="{BB962C8B-B14F-4D97-AF65-F5344CB8AC3E}">
        <p14:creationId xmlns:p14="http://schemas.microsoft.com/office/powerpoint/2010/main" val="4230693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marL="342900" indent="-342900">
              <a:lnSpc>
                <a:spcPct val="100000"/>
              </a:lnSpc>
              <a:buSzPct val="110000"/>
            </a:pPr>
            <a:r>
              <a:rPr lang="en-US" sz="2000" dirty="0"/>
              <a:t>Use Two Column Content Slide</a:t>
            </a:r>
          </a:p>
          <a:p>
            <a:pPr marL="342900" indent="-342900">
              <a:lnSpc>
                <a:spcPct val="100000"/>
              </a:lnSpc>
              <a:buSzPct val="110000"/>
            </a:pPr>
            <a:r>
              <a:rPr lang="en-US" sz="2000" dirty="0"/>
              <a:t>Text is Arial at 20pt</a:t>
            </a:r>
          </a:p>
          <a:p>
            <a:pPr marL="342900" indent="-342900">
              <a:lnSpc>
                <a:spcPct val="100000"/>
              </a:lnSpc>
              <a:buSzPct val="110000"/>
            </a:pPr>
            <a:r>
              <a:rPr lang="en-US" sz="2000" dirty="0"/>
              <a:t>Character Spacing is Normal</a:t>
            </a:r>
          </a:p>
          <a:p>
            <a:pPr marL="342900" indent="-342900">
              <a:lnSpc>
                <a:spcPct val="100000"/>
              </a:lnSpc>
              <a:buSzPct val="110000"/>
            </a:pPr>
            <a:r>
              <a:rPr lang="en-US" sz="2000" dirty="0"/>
              <a:t>Gold Text Bullet</a:t>
            </a:r>
          </a:p>
          <a:p>
            <a:pPr marL="342900" indent="-342900">
              <a:lnSpc>
                <a:spcPct val="100000"/>
              </a:lnSpc>
              <a:buSzPct val="110000"/>
            </a:pPr>
            <a:r>
              <a:rPr lang="en-US" sz="2000" dirty="0"/>
              <a:t>Line Spacing is 1</a:t>
            </a:r>
          </a:p>
          <a:p>
            <a:pPr marL="342900" indent="-342900">
              <a:lnSpc>
                <a:spcPct val="100000"/>
              </a:lnSpc>
              <a:buSzPct val="110000"/>
            </a:pPr>
            <a:r>
              <a:rPr lang="en-US" sz="2000" dirty="0"/>
              <a:t>How to Treat Sub-Bullet Points</a:t>
            </a:r>
          </a:p>
          <a:p>
            <a:pPr lvl="1">
              <a:lnSpc>
                <a:spcPct val="100000"/>
              </a:lnSpc>
              <a:buSzPct val="110000"/>
            </a:pPr>
            <a:r>
              <a:rPr lang="en-US" sz="1600" dirty="0"/>
              <a:t>Sub-Bullet Indent once, Arial at 16pt </a:t>
            </a:r>
          </a:p>
          <a:p>
            <a:pPr lvl="1">
              <a:lnSpc>
                <a:spcPct val="100000"/>
              </a:lnSpc>
              <a:buSzPct val="110000"/>
            </a:pPr>
            <a:r>
              <a:rPr lang="en-US" sz="1600" dirty="0"/>
              <a:t>Sub-Bullet Indent once, Arial at 16pt </a:t>
            </a:r>
            <a:endParaRPr lang="en-US" sz="2000" dirty="0"/>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1C969EE1-FFED-4CAA-BE13-A0AEB5F49577}" type="slidenum">
              <a:rPr lang="en-US" smtClean="0"/>
              <a:t>‹#›</a:t>
            </a:fld>
            <a:endParaRPr lang="en-US"/>
          </a:p>
        </p:txBody>
      </p:sp>
      <p:pic>
        <p:nvPicPr>
          <p:cNvPr id="5" name="Picture 4">
            <a:extLst>
              <a:ext uri="{FF2B5EF4-FFF2-40B4-BE49-F238E27FC236}">
                <a16:creationId xmlns:a16="http://schemas.microsoft.com/office/drawing/2014/main" id="{CB275CD5-F16B-3B7E-4E55-435CF96033BB}"/>
              </a:ext>
            </a:extLst>
          </p:cNvPr>
          <p:cNvPicPr>
            <a:picLocks noChangeAspect="1"/>
          </p:cNvPicPr>
          <p:nvPr/>
        </p:nvPicPr>
        <p:blipFill rotWithShape="1">
          <a:blip r:embed="rId2" cstate="screen">
            <a:alphaModFix amt="5000"/>
            <a:extLst>
              <a:ext uri="{28A0092B-C50C-407E-A947-70E740481C1C}">
                <a14:useLocalDpi xmlns:a14="http://schemas.microsoft.com/office/drawing/2010/main"/>
              </a:ext>
            </a:extLst>
          </a:blip>
          <a:srcRect l="-1031" r="13297"/>
          <a:stretch/>
        </p:blipFill>
        <p:spPr>
          <a:xfrm>
            <a:off x="7129448" y="344765"/>
            <a:ext cx="5062552" cy="5770286"/>
          </a:xfrm>
          <a:prstGeom prst="rect">
            <a:avLst/>
          </a:prstGeom>
        </p:spPr>
      </p:pic>
    </p:spTree>
    <p:extLst>
      <p:ext uri="{BB962C8B-B14F-4D97-AF65-F5344CB8AC3E}">
        <p14:creationId xmlns:p14="http://schemas.microsoft.com/office/powerpoint/2010/main" val="2378912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s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17C-5FEB-5E4D-8D90-1A39CB3993DC}"/>
              </a:ext>
            </a:extLst>
          </p:cNvPr>
          <p:cNvSpPr>
            <a:spLocks noGrp="1"/>
          </p:cNvSpPr>
          <p:nvPr>
            <p:ph type="title" hasCustomPrompt="1"/>
          </p:nvPr>
        </p:nvSpPr>
        <p:spPr>
          <a:xfrm>
            <a:off x="822960" y="365760"/>
            <a:ext cx="6675120" cy="824863"/>
          </a:xfrm>
          <a:prstGeom prst="rect">
            <a:avLst/>
          </a:prstGeom>
        </p:spPr>
        <p:txBody>
          <a:bodyPr>
            <a:normAutofit/>
          </a:bodyPr>
          <a:lstStyle>
            <a:lvl1pPr>
              <a:defRPr sz="4000"/>
            </a:lvl1pPr>
          </a:lstStyle>
          <a:p>
            <a:r>
              <a:rPr lang="en-US"/>
              <a:t>Title - </a:t>
            </a:r>
            <a:r>
              <a:rPr lang="en-US" sz="4000"/>
              <a:t>Arial Bold 40pt</a:t>
            </a:r>
            <a:endParaRPr lang="en-US"/>
          </a:p>
        </p:txBody>
      </p:sp>
      <p:sp>
        <p:nvSpPr>
          <p:cNvPr id="3" name="Content Placeholder 2">
            <a:extLst>
              <a:ext uri="{FF2B5EF4-FFF2-40B4-BE49-F238E27FC236}">
                <a16:creationId xmlns:a16="http://schemas.microsoft.com/office/drawing/2014/main" id="{60304D90-FB9C-C841-946B-8D0B56579189}"/>
              </a:ext>
            </a:extLst>
          </p:cNvPr>
          <p:cNvSpPr>
            <a:spLocks noGrp="1"/>
          </p:cNvSpPr>
          <p:nvPr>
            <p:ph sz="half" idx="1" hasCustomPrompt="1"/>
          </p:nvPr>
        </p:nvSpPr>
        <p:spPr>
          <a:xfrm>
            <a:off x="822960" y="1371600"/>
            <a:ext cx="6387058" cy="4351338"/>
          </a:xfrm>
          <a:prstGeom prst="rect">
            <a:avLst/>
          </a:prstGeom>
        </p:spPr>
        <p:txBody>
          <a:bodyPr/>
          <a:lstStyle/>
          <a:p>
            <a:pPr marL="0" indent="0">
              <a:lnSpc>
                <a:spcPct val="70000"/>
              </a:lnSpc>
              <a:buNone/>
            </a:pPr>
            <a:r>
              <a:rPr lang="en-US" sz="2400" b="1"/>
              <a:t>Subhead, Arial Bold 24pt</a:t>
            </a:r>
          </a:p>
          <a:p>
            <a:pPr marL="342900" indent="-342900">
              <a:lnSpc>
                <a:spcPct val="100000"/>
              </a:lnSpc>
              <a:buSzPct val="110000"/>
            </a:pPr>
            <a:r>
              <a:rPr lang="en-US" sz="2000"/>
              <a:t>Use Two Column Content Slide</a:t>
            </a:r>
          </a:p>
          <a:p>
            <a:pPr marL="342900" indent="-342900">
              <a:lnSpc>
                <a:spcPct val="100000"/>
              </a:lnSpc>
              <a:buSzPct val="110000"/>
            </a:pPr>
            <a:r>
              <a:rPr lang="en-US" sz="2000"/>
              <a:t>Text is Arial at 20pt</a:t>
            </a:r>
          </a:p>
          <a:p>
            <a:pPr marL="342900" indent="-342900">
              <a:lnSpc>
                <a:spcPct val="100000"/>
              </a:lnSpc>
              <a:buSzPct val="110000"/>
            </a:pPr>
            <a:r>
              <a:rPr lang="en-US" sz="2000"/>
              <a:t>Character Spacing is Normal</a:t>
            </a:r>
          </a:p>
          <a:p>
            <a:pPr marL="342900" indent="-342900">
              <a:lnSpc>
                <a:spcPct val="100000"/>
              </a:lnSpc>
              <a:buSzPct val="110000"/>
            </a:pPr>
            <a:r>
              <a:rPr lang="en-US" sz="2000"/>
              <a:t>Gold Text Bullet</a:t>
            </a:r>
          </a:p>
          <a:p>
            <a:pPr marL="342900" indent="-342900">
              <a:lnSpc>
                <a:spcPct val="100000"/>
              </a:lnSpc>
              <a:buSzPct val="110000"/>
            </a:pPr>
            <a:r>
              <a:rPr lang="en-US" sz="2000"/>
              <a:t>Line Spacing is 1</a:t>
            </a:r>
          </a:p>
          <a:p>
            <a:pPr marL="342900" indent="-342900">
              <a:lnSpc>
                <a:spcPct val="100000"/>
              </a:lnSpc>
              <a:buSzPct val="110000"/>
            </a:pPr>
            <a:r>
              <a:rPr lang="en-US" sz="2000"/>
              <a:t>How to Treat Sub-Bullet Points</a:t>
            </a:r>
          </a:p>
          <a:p>
            <a:pPr lvl="1">
              <a:lnSpc>
                <a:spcPct val="100000"/>
              </a:lnSpc>
              <a:buSzPct val="110000"/>
            </a:pPr>
            <a:r>
              <a:rPr lang="en-US" sz="1600"/>
              <a:t>Sub-Bullet Indent once, Arial at 16pt </a:t>
            </a:r>
          </a:p>
          <a:p>
            <a:pPr lvl="1">
              <a:lnSpc>
                <a:spcPct val="100000"/>
              </a:lnSpc>
              <a:buSzPct val="110000"/>
            </a:pPr>
            <a:r>
              <a:rPr lang="en-US" sz="1600"/>
              <a:t>Sub-Bullet Indent once, Arial at 16pt </a:t>
            </a:r>
            <a:endParaRPr lang="en-US" sz="2000"/>
          </a:p>
        </p:txBody>
      </p:sp>
      <p:sp>
        <p:nvSpPr>
          <p:cNvPr id="5" name="Slide Number Placeholder 4">
            <a:extLst>
              <a:ext uri="{FF2B5EF4-FFF2-40B4-BE49-F238E27FC236}">
                <a16:creationId xmlns:a16="http://schemas.microsoft.com/office/drawing/2014/main" id="{31FE9714-E321-4E4D-AB37-E0FDCF5A60FE}"/>
              </a:ext>
            </a:extLst>
          </p:cNvPr>
          <p:cNvSpPr>
            <a:spLocks noGrp="1"/>
          </p:cNvSpPr>
          <p:nvPr>
            <p:ph type="sldNum" sz="quarter" idx="10"/>
          </p:nvPr>
        </p:nvSpPr>
        <p:spPr/>
        <p:txBody>
          <a:bodyPr/>
          <a:lstStyle/>
          <a:p>
            <a:fld id="{DE332E15-C62E-4087-B8CA-882AA71AC5D9}" type="slidenum">
              <a:rPr lang="en-US" smtClean="0"/>
              <a:t>‹#›</a:t>
            </a:fld>
            <a:endParaRPr lang="en-US"/>
          </a:p>
        </p:txBody>
      </p:sp>
      <p:sp>
        <p:nvSpPr>
          <p:cNvPr id="6" name="Content Placeholder 2">
            <a:extLst>
              <a:ext uri="{FF2B5EF4-FFF2-40B4-BE49-F238E27FC236}">
                <a16:creationId xmlns:a16="http://schemas.microsoft.com/office/drawing/2014/main" id="{6776896A-6C81-A262-EB47-27F3AC968434}"/>
              </a:ext>
            </a:extLst>
          </p:cNvPr>
          <p:cNvSpPr>
            <a:spLocks noGrp="1"/>
          </p:cNvSpPr>
          <p:nvPr>
            <p:ph sz="half" idx="11" hasCustomPrompt="1"/>
          </p:nvPr>
        </p:nvSpPr>
        <p:spPr>
          <a:xfrm>
            <a:off x="7570032" y="0"/>
            <a:ext cx="4610065" cy="6176963"/>
          </a:xfrm>
          <a:prstGeom prst="rect">
            <a:avLst/>
          </a:prstGeom>
        </p:spPr>
        <p:txBody>
          <a:bodyPr anchor="ctr" anchorCtr="0"/>
          <a:lstStyle>
            <a:lvl1pPr algn="ctr">
              <a:defRPr/>
            </a:lvl1pPr>
          </a:lstStyle>
          <a:p>
            <a:pPr marL="0" indent="0">
              <a:lnSpc>
                <a:spcPct val="70000"/>
              </a:lnSpc>
              <a:buNone/>
            </a:pPr>
            <a:r>
              <a:rPr lang="en-US" sz="2000"/>
              <a:t>Picture here</a:t>
            </a:r>
          </a:p>
        </p:txBody>
      </p:sp>
    </p:spTree>
    <p:extLst>
      <p:ext uri="{BB962C8B-B14F-4D97-AF65-F5344CB8AC3E}">
        <p14:creationId xmlns:p14="http://schemas.microsoft.com/office/powerpoint/2010/main" val="1929943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body copy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dirty="0"/>
              <a:t>Title – Arial Bold 40 </a:t>
            </a:r>
            <a:r>
              <a:rPr lang="en-US" dirty="0" err="1"/>
              <a:t>pt</a:t>
            </a:r>
            <a:endParaRPr lang="en-US" dirty="0"/>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marL="0" indent="0">
              <a:lnSpc>
                <a:spcPct val="100000"/>
              </a:lnSpc>
              <a:buNone/>
              <a:defRPr sz="20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 Body copy text is Arial 20pt left justified. Body copy text is Arial 20pt left justified.</a:t>
            </a:r>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1C969EE1-FFED-4CAA-BE13-A0AEB5F49577}" type="slidenum">
              <a:rPr lang="en-US" smtClean="0"/>
              <a:t>‹#›</a:t>
            </a:fld>
            <a:endParaRPr lang="en-US"/>
          </a:p>
        </p:txBody>
      </p:sp>
      <p:pic>
        <p:nvPicPr>
          <p:cNvPr id="5" name="Picture 4">
            <a:extLst>
              <a:ext uri="{FF2B5EF4-FFF2-40B4-BE49-F238E27FC236}">
                <a16:creationId xmlns:a16="http://schemas.microsoft.com/office/drawing/2014/main" id="{CADA0DEF-CAB8-560F-7B3F-D38A387A3413}"/>
              </a:ext>
            </a:extLst>
          </p:cNvPr>
          <p:cNvPicPr>
            <a:picLocks noChangeAspect="1"/>
          </p:cNvPicPr>
          <p:nvPr/>
        </p:nvPicPr>
        <p:blipFill rotWithShape="1">
          <a:blip r:embed="rId2" cstate="screen">
            <a:alphaModFix amt="5000"/>
            <a:extLst>
              <a:ext uri="{28A0092B-C50C-407E-A947-70E740481C1C}">
                <a14:useLocalDpi xmlns:a14="http://schemas.microsoft.com/office/drawing/2010/main"/>
              </a:ext>
            </a:extLst>
          </a:blip>
          <a:srcRect l="-1031" r="13297"/>
          <a:stretch/>
        </p:blipFill>
        <p:spPr>
          <a:xfrm>
            <a:off x="7129448" y="344765"/>
            <a:ext cx="5062552" cy="5770286"/>
          </a:xfrm>
          <a:prstGeom prst="rect">
            <a:avLst/>
          </a:prstGeom>
        </p:spPr>
      </p:pic>
    </p:spTree>
    <p:extLst>
      <p:ext uri="{BB962C8B-B14F-4D97-AF65-F5344CB8AC3E}">
        <p14:creationId xmlns:p14="http://schemas.microsoft.com/office/powerpoint/2010/main" val="3177108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79F4-9B84-184C-8BB3-7A38D9094590}"/>
              </a:ext>
            </a:extLst>
          </p:cNvPr>
          <p:cNvSpPr>
            <a:spLocks noGrp="1"/>
          </p:cNvSpPr>
          <p:nvPr>
            <p:ph type="title" hasCustomPrompt="1"/>
          </p:nvPr>
        </p:nvSpPr>
        <p:spPr>
          <a:xfrm>
            <a:off x="822960" y="365760"/>
            <a:ext cx="9892748" cy="877266"/>
          </a:xfrm>
          <a:prstGeom prst="rect">
            <a:avLst/>
          </a:prstGeom>
        </p:spPr>
        <p:txBody>
          <a:bodyPr/>
          <a:lstStyle/>
          <a:p>
            <a:r>
              <a:rPr lang="en-US" dirty="0"/>
              <a:t>Title – Arial Bold 40 </a:t>
            </a:r>
            <a:r>
              <a:rPr lang="en-US" dirty="0" err="1"/>
              <a:t>pt</a:t>
            </a:r>
            <a:endParaRPr lang="en-US" dirty="0"/>
          </a:p>
        </p:txBody>
      </p:sp>
      <p:sp>
        <p:nvSpPr>
          <p:cNvPr id="3" name="Slide Number Placeholder 2">
            <a:extLst>
              <a:ext uri="{FF2B5EF4-FFF2-40B4-BE49-F238E27FC236}">
                <a16:creationId xmlns:a16="http://schemas.microsoft.com/office/drawing/2014/main" id="{5565B34D-C2D9-9842-8A76-C94BA6B57B35}"/>
              </a:ext>
            </a:extLst>
          </p:cNvPr>
          <p:cNvSpPr>
            <a:spLocks noGrp="1"/>
          </p:cNvSpPr>
          <p:nvPr>
            <p:ph type="sldNum" sz="quarter" idx="10"/>
          </p:nvPr>
        </p:nvSpPr>
        <p:spPr/>
        <p:txBody>
          <a:bodyPr/>
          <a:lstStyle/>
          <a:p>
            <a:fld id="{1C969EE1-FFED-4CAA-BE13-A0AEB5F49577}" type="slidenum">
              <a:rPr lang="en-US" smtClean="0"/>
              <a:t>‹#›</a:t>
            </a:fld>
            <a:endParaRPr lang="en-US"/>
          </a:p>
        </p:txBody>
      </p:sp>
    </p:spTree>
    <p:extLst>
      <p:ext uri="{BB962C8B-B14F-4D97-AF65-F5344CB8AC3E}">
        <p14:creationId xmlns:p14="http://schemas.microsoft.com/office/powerpoint/2010/main" val="2226260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79F4-9B84-184C-8BB3-7A38D9094590}"/>
              </a:ext>
            </a:extLst>
          </p:cNvPr>
          <p:cNvSpPr>
            <a:spLocks noGrp="1"/>
          </p:cNvSpPr>
          <p:nvPr>
            <p:ph type="title" hasCustomPrompt="1"/>
          </p:nvPr>
        </p:nvSpPr>
        <p:spPr>
          <a:xfrm>
            <a:off x="822960" y="365760"/>
            <a:ext cx="10204174" cy="877266"/>
          </a:xfrm>
          <a:prstGeom prst="rect">
            <a:avLst/>
          </a:prstGeom>
        </p:spPr>
        <p:txBody>
          <a:bodyPr/>
          <a:lstStyle/>
          <a:p>
            <a:r>
              <a:rPr lang="en-US" dirty="0"/>
              <a:t>Title – Arial Bold 40 </a:t>
            </a:r>
            <a:r>
              <a:rPr lang="en-US" dirty="0" err="1"/>
              <a:t>pt</a:t>
            </a:r>
            <a:endParaRPr lang="en-US" dirty="0"/>
          </a:p>
        </p:txBody>
      </p:sp>
      <p:pic>
        <p:nvPicPr>
          <p:cNvPr id="18" name="Picture 17">
            <a:extLst>
              <a:ext uri="{FF2B5EF4-FFF2-40B4-BE49-F238E27FC236}">
                <a16:creationId xmlns:a16="http://schemas.microsoft.com/office/drawing/2014/main" id="{E81EA6F9-9853-994E-9691-56DDAEFB6460}"/>
              </a:ext>
            </a:extLst>
          </p:cNvPr>
          <p:cNvPicPr>
            <a:picLocks noChangeAspect="1"/>
          </p:cNvPicPr>
          <p:nvPr/>
        </p:nvPicPr>
        <p:blipFill rotWithShape="1">
          <a:blip r:embed="rId2" cstate="screen">
            <a:alphaModFix amt="5000"/>
            <a:extLst>
              <a:ext uri="{28A0092B-C50C-407E-A947-70E740481C1C}">
                <a14:useLocalDpi xmlns:a14="http://schemas.microsoft.com/office/drawing/2010/main"/>
              </a:ext>
            </a:extLst>
          </a:blip>
          <a:srcRect l="-1031" r="15894"/>
          <a:stretch/>
        </p:blipFill>
        <p:spPr>
          <a:xfrm>
            <a:off x="7285343" y="344765"/>
            <a:ext cx="4906657" cy="5763142"/>
          </a:xfrm>
          <a:prstGeom prst="rect">
            <a:avLst/>
          </a:prstGeom>
        </p:spPr>
      </p:pic>
      <p:sp>
        <p:nvSpPr>
          <p:cNvPr id="3" name="Slide Number Placeholder 2">
            <a:extLst>
              <a:ext uri="{FF2B5EF4-FFF2-40B4-BE49-F238E27FC236}">
                <a16:creationId xmlns:a16="http://schemas.microsoft.com/office/drawing/2014/main" id="{B956321F-BCFD-A544-9480-FBBD0CC0E9BE}"/>
              </a:ext>
            </a:extLst>
          </p:cNvPr>
          <p:cNvSpPr>
            <a:spLocks noGrp="1"/>
          </p:cNvSpPr>
          <p:nvPr>
            <p:ph type="sldNum" sz="quarter" idx="10"/>
          </p:nvPr>
        </p:nvSpPr>
        <p:spPr/>
        <p:txBody>
          <a:bodyPr/>
          <a:lstStyle/>
          <a:p>
            <a:fld id="{1C969EE1-FFED-4CAA-BE13-A0AEB5F49577}" type="slidenum">
              <a:rPr lang="en-US" smtClean="0"/>
              <a:t>‹#›</a:t>
            </a:fld>
            <a:endParaRPr lang="en-US"/>
          </a:p>
        </p:txBody>
      </p:sp>
    </p:spTree>
    <p:extLst>
      <p:ext uri="{BB962C8B-B14F-4D97-AF65-F5344CB8AC3E}">
        <p14:creationId xmlns:p14="http://schemas.microsoft.com/office/powerpoint/2010/main" val="1536679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 Photo 1a">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p:nvSpPr>
        <p:spPr>
          <a:xfrm>
            <a:off x="6894747" y="-1"/>
            <a:ext cx="3854501" cy="6858001"/>
          </a:xfrm>
          <a:prstGeom prst="rect">
            <a:avLst/>
          </a:prstGeom>
          <a:solidFill>
            <a:schemeClr val="tx1">
              <a:alpha val="8471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6894747" y="1478087"/>
            <a:ext cx="3854501" cy="1709530"/>
          </a:xfrm>
          <a:prstGeom prst="rect">
            <a:avLst/>
          </a:prstGeom>
        </p:spPr>
        <p:txBody>
          <a:bodyPr anchor="b">
            <a:normAutofit/>
          </a:bodyPr>
          <a:lstStyle>
            <a:lvl1pPr algn="ctr">
              <a:defRPr sz="4800">
                <a:solidFill>
                  <a:schemeClr val="bg1"/>
                </a:solidFill>
              </a:defRPr>
            </a:lvl1pPr>
          </a:lstStyle>
          <a:p>
            <a:r>
              <a:rPr lang="en-US" dirty="0"/>
              <a:t>Section </a:t>
            </a:r>
            <a:br>
              <a:rPr lang="en-US" dirty="0"/>
            </a:br>
            <a:r>
              <a:rPr lang="en-US" dirty="0"/>
              <a:t>Title 1a</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6925638" y="3448819"/>
            <a:ext cx="3792718" cy="502347"/>
          </a:xfrm>
          <a:prstGeom prst="rect">
            <a:avLst/>
          </a:prstGeom>
        </p:spPr>
        <p:txBody>
          <a:bodyPr>
            <a:noAutofit/>
          </a:bodyPr>
          <a:lstStyle>
            <a:lvl1pPr marL="0" indent="0" algn="ctr">
              <a:buNone/>
              <a:defRPr sz="1500" cap="all" spc="200"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p:nvCxnSpPr>
        <p:spPr>
          <a:xfrm>
            <a:off x="7317023" y="3289856"/>
            <a:ext cx="30099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579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Header - Photo 1b">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p:nvSpPr>
        <p:spPr>
          <a:xfrm>
            <a:off x="1603219" y="-1"/>
            <a:ext cx="3854501" cy="6858001"/>
          </a:xfrm>
          <a:prstGeom prst="rect">
            <a:avLst/>
          </a:prstGeom>
          <a:solidFill>
            <a:schemeClr val="tx1">
              <a:alpha val="8471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1603219" y="1478087"/>
            <a:ext cx="3854501" cy="1709530"/>
          </a:xfrm>
          <a:prstGeom prst="rect">
            <a:avLst/>
          </a:prstGeom>
        </p:spPr>
        <p:txBody>
          <a:bodyPr anchor="b">
            <a:normAutofit/>
          </a:bodyPr>
          <a:lstStyle>
            <a:lvl1pPr algn="ctr">
              <a:defRPr sz="4800">
                <a:solidFill>
                  <a:schemeClr val="bg1"/>
                </a:solidFill>
              </a:defRPr>
            </a:lvl1pPr>
          </a:lstStyle>
          <a:p>
            <a:r>
              <a:rPr lang="en-US" dirty="0"/>
              <a:t>Section </a:t>
            </a:r>
            <a:br>
              <a:rPr lang="en-US" dirty="0"/>
            </a:br>
            <a:r>
              <a:rPr lang="en-US" dirty="0"/>
              <a:t>Title 1b</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1634110" y="3448819"/>
            <a:ext cx="3792718" cy="502347"/>
          </a:xfrm>
          <a:prstGeom prst="rect">
            <a:avLst/>
          </a:prstGeom>
        </p:spPr>
        <p:txBody>
          <a:bodyPr>
            <a:noAutofit/>
          </a:bodyPr>
          <a:lstStyle>
            <a:lvl1pPr marL="0" indent="0" algn="ctr">
              <a:buNone/>
              <a:defRPr sz="1500" cap="all" spc="200"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p:nvCxnSpPr>
        <p:spPr>
          <a:xfrm>
            <a:off x="2025495" y="3289856"/>
            <a:ext cx="30099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8716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 Photo 2a">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Rectangle 3">
            <a:extLst>
              <a:ext uri="{FF2B5EF4-FFF2-40B4-BE49-F238E27FC236}">
                <a16:creationId xmlns:a16="http://schemas.microsoft.com/office/drawing/2014/main" id="{3DE20A9E-C9C7-6648-8725-58BBBF5B228A}"/>
              </a:ext>
            </a:extLst>
          </p:cNvPr>
          <p:cNvSpPr/>
          <p:nvPr/>
        </p:nvSpPr>
        <p:spPr>
          <a:xfrm>
            <a:off x="5250730" y="2387177"/>
            <a:ext cx="6941270" cy="2083646"/>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5712642" y="2733853"/>
            <a:ext cx="5637229" cy="706660"/>
          </a:xfrm>
          <a:prstGeom prst="rect">
            <a:avLst/>
          </a:prstGeom>
        </p:spPr>
        <p:txBody>
          <a:bodyPr anchor="b">
            <a:noAutofit/>
          </a:bodyPr>
          <a:lstStyle>
            <a:lvl1pPr algn="ctr">
              <a:defRPr sz="4800">
                <a:solidFill>
                  <a:schemeClr val="bg1"/>
                </a:solidFill>
              </a:defRPr>
            </a:lvl1pPr>
          </a:lstStyle>
          <a:p>
            <a:r>
              <a:rPr lang="en-US" dirty="0"/>
              <a:t>Section Title 2a</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5547671" y="3820051"/>
            <a:ext cx="5967169" cy="302684"/>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p:nvCxnSpPr>
        <p:spPr>
          <a:xfrm>
            <a:off x="6493974" y="3600669"/>
            <a:ext cx="3914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2771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Section Header - Photo 2b">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D4E78E-54F4-B74E-BD7C-42C09A3F07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sp>
        <p:nvSpPr>
          <p:cNvPr id="4" name="Rectangle 3">
            <a:extLst>
              <a:ext uri="{FF2B5EF4-FFF2-40B4-BE49-F238E27FC236}">
                <a16:creationId xmlns:a16="http://schemas.microsoft.com/office/drawing/2014/main" id="{3DE20A9E-C9C7-6648-8725-58BBBF5B228A}"/>
              </a:ext>
            </a:extLst>
          </p:cNvPr>
          <p:cNvSpPr/>
          <p:nvPr/>
        </p:nvSpPr>
        <p:spPr>
          <a:xfrm>
            <a:off x="5250730" y="2387177"/>
            <a:ext cx="6941270" cy="2083646"/>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5EFD34-7800-5E4E-9B46-38E6B57B419B}"/>
              </a:ext>
            </a:extLst>
          </p:cNvPr>
          <p:cNvSpPr>
            <a:spLocks noGrp="1"/>
          </p:cNvSpPr>
          <p:nvPr>
            <p:ph type="ctrTitle" hasCustomPrompt="1"/>
          </p:nvPr>
        </p:nvSpPr>
        <p:spPr>
          <a:xfrm>
            <a:off x="5712642" y="2733853"/>
            <a:ext cx="5637229" cy="706660"/>
          </a:xfrm>
          <a:prstGeom prst="rect">
            <a:avLst/>
          </a:prstGeom>
        </p:spPr>
        <p:txBody>
          <a:bodyPr anchor="b">
            <a:noAutofit/>
          </a:bodyPr>
          <a:lstStyle>
            <a:lvl1pPr algn="ctr">
              <a:defRPr sz="4800">
                <a:solidFill>
                  <a:schemeClr val="bg1"/>
                </a:solidFill>
              </a:defRPr>
            </a:lvl1pPr>
          </a:lstStyle>
          <a:p>
            <a:r>
              <a:rPr lang="en-US" dirty="0"/>
              <a:t>Section Title 2b</a:t>
            </a:r>
          </a:p>
        </p:txBody>
      </p:sp>
      <p:sp>
        <p:nvSpPr>
          <p:cNvPr id="3" name="Subtitle 2">
            <a:extLst>
              <a:ext uri="{FF2B5EF4-FFF2-40B4-BE49-F238E27FC236}">
                <a16:creationId xmlns:a16="http://schemas.microsoft.com/office/drawing/2014/main" id="{41F93A90-7195-814E-97E8-1976EDCAF7EB}"/>
              </a:ext>
            </a:extLst>
          </p:cNvPr>
          <p:cNvSpPr>
            <a:spLocks noGrp="1"/>
          </p:cNvSpPr>
          <p:nvPr>
            <p:ph type="subTitle" idx="1" hasCustomPrompt="1"/>
          </p:nvPr>
        </p:nvSpPr>
        <p:spPr>
          <a:xfrm>
            <a:off x="5547671" y="3820051"/>
            <a:ext cx="5967169" cy="302684"/>
          </a:xfrm>
          <a:prstGeom prst="rect">
            <a:avLst/>
          </a:prstGeom>
        </p:spPr>
        <p:txBody>
          <a:bodyPr/>
          <a:lstStyle>
            <a:lvl1pPr marL="0" indent="0" algn="ctr">
              <a:buNone/>
              <a:defRPr sz="1600" cap="all" spc="200" baseline="0">
                <a:solidFill>
                  <a:schemeClr val="bg1"/>
                </a:solidFill>
                <a:latin typeface="Nunito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goes here, preferably all caps</a:t>
            </a:r>
          </a:p>
        </p:txBody>
      </p:sp>
      <p:cxnSp>
        <p:nvCxnSpPr>
          <p:cNvPr id="7" name="Straight Connector 6">
            <a:extLst>
              <a:ext uri="{FF2B5EF4-FFF2-40B4-BE49-F238E27FC236}">
                <a16:creationId xmlns:a16="http://schemas.microsoft.com/office/drawing/2014/main" id="{DA6E8608-5552-7D40-B504-15EE9897A2F2}"/>
              </a:ext>
            </a:extLst>
          </p:cNvPr>
          <p:cNvCxnSpPr>
            <a:cxnSpLocks/>
          </p:cNvCxnSpPr>
          <p:nvPr/>
        </p:nvCxnSpPr>
        <p:spPr>
          <a:xfrm>
            <a:off x="6493974" y="3600669"/>
            <a:ext cx="39143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02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3BD7-B0E1-F482-A68E-F14B2EB935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2F154B-F7B5-85F7-EFA1-A680DBEFDD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7FF903-943C-7EC8-EAF5-6A07328EA14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580DD93-CE38-DCC5-1F3A-72623F58CD4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8C9D62-51E7-1F5C-292C-81B229E67057}"/>
              </a:ext>
            </a:extLst>
          </p:cNvPr>
          <p:cNvSpPr>
            <a:spLocks noGrp="1"/>
          </p:cNvSpPr>
          <p:nvPr>
            <p:ph type="sldNum" sz="quarter" idx="12"/>
          </p:nvPr>
        </p:nvSpPr>
        <p:spPr/>
        <p:txBody>
          <a:bodyPr/>
          <a:lstStyle/>
          <a:p>
            <a:fld id="{1C969EE1-FFED-4CAA-BE13-A0AEB5F49577}" type="slidenum">
              <a:rPr lang="en-US" smtClean="0"/>
              <a:t>‹#›</a:t>
            </a:fld>
            <a:endParaRPr lang="en-US"/>
          </a:p>
        </p:txBody>
      </p:sp>
    </p:spTree>
    <p:extLst>
      <p:ext uri="{BB962C8B-B14F-4D97-AF65-F5344CB8AC3E}">
        <p14:creationId xmlns:p14="http://schemas.microsoft.com/office/powerpoint/2010/main" val="28314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ody copy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17C-5FEB-5E4D-8D90-1A39CB3993DC}"/>
              </a:ext>
            </a:extLst>
          </p:cNvPr>
          <p:cNvSpPr>
            <a:spLocks noGrp="1"/>
          </p:cNvSpPr>
          <p:nvPr>
            <p:ph type="title" hasCustomPrompt="1"/>
          </p:nvPr>
        </p:nvSpPr>
        <p:spPr>
          <a:xfrm>
            <a:off x="822960" y="365760"/>
            <a:ext cx="6675120" cy="822960"/>
          </a:xfrm>
          <a:prstGeom prst="rect">
            <a:avLst/>
          </a:prstGeom>
        </p:spPr>
        <p:txBody>
          <a:bodyPr>
            <a:normAutofit/>
          </a:bodyPr>
          <a:lstStyle>
            <a:lvl1pPr>
              <a:defRPr sz="4000"/>
            </a:lvl1pPr>
          </a:lstStyle>
          <a:p>
            <a:r>
              <a:rPr lang="en-US"/>
              <a:t>Title - </a:t>
            </a:r>
            <a:r>
              <a:rPr lang="en-US" sz="4000"/>
              <a:t>Arial Bold 40pt</a:t>
            </a:r>
            <a:endParaRPr lang="en-US"/>
          </a:p>
        </p:txBody>
      </p:sp>
      <p:sp>
        <p:nvSpPr>
          <p:cNvPr id="5" name="Slide Number Placeholder 4">
            <a:extLst>
              <a:ext uri="{FF2B5EF4-FFF2-40B4-BE49-F238E27FC236}">
                <a16:creationId xmlns:a16="http://schemas.microsoft.com/office/drawing/2014/main" id="{31FE9714-E321-4E4D-AB37-E0FDCF5A60FE}"/>
              </a:ext>
            </a:extLst>
          </p:cNvPr>
          <p:cNvSpPr>
            <a:spLocks noGrp="1"/>
          </p:cNvSpPr>
          <p:nvPr>
            <p:ph type="sldNum" sz="quarter" idx="10"/>
          </p:nvPr>
        </p:nvSpPr>
        <p:spPr/>
        <p:txBody>
          <a:bodyPr/>
          <a:lstStyle/>
          <a:p>
            <a:fld id="{DE332E15-C62E-4087-B8CA-882AA71AC5D9}" type="slidenum">
              <a:rPr lang="en-US" smtClean="0"/>
              <a:t>‹#›</a:t>
            </a:fld>
            <a:endParaRPr lang="en-US"/>
          </a:p>
        </p:txBody>
      </p:sp>
      <p:sp>
        <p:nvSpPr>
          <p:cNvPr id="6" name="Content Placeholder 2">
            <a:extLst>
              <a:ext uri="{FF2B5EF4-FFF2-40B4-BE49-F238E27FC236}">
                <a16:creationId xmlns:a16="http://schemas.microsoft.com/office/drawing/2014/main" id="{6776896A-6C81-A262-EB47-27F3AC968434}"/>
              </a:ext>
            </a:extLst>
          </p:cNvPr>
          <p:cNvSpPr>
            <a:spLocks noGrp="1"/>
          </p:cNvSpPr>
          <p:nvPr>
            <p:ph sz="half" idx="11" hasCustomPrompt="1"/>
          </p:nvPr>
        </p:nvSpPr>
        <p:spPr>
          <a:xfrm>
            <a:off x="7570032" y="0"/>
            <a:ext cx="4610065" cy="6176963"/>
          </a:xfrm>
          <a:prstGeom prst="rect">
            <a:avLst/>
          </a:prstGeom>
        </p:spPr>
        <p:txBody>
          <a:bodyPr anchor="ctr" anchorCtr="0"/>
          <a:lstStyle>
            <a:lvl1pPr algn="ctr">
              <a:defRPr/>
            </a:lvl1pPr>
          </a:lstStyle>
          <a:p>
            <a:pPr marL="0" indent="0">
              <a:lnSpc>
                <a:spcPct val="70000"/>
              </a:lnSpc>
              <a:buNone/>
            </a:pPr>
            <a:r>
              <a:rPr lang="en-US" sz="2000"/>
              <a:t>Picture here</a:t>
            </a:r>
          </a:p>
        </p:txBody>
      </p:sp>
      <p:sp>
        <p:nvSpPr>
          <p:cNvPr id="7" name="Content Placeholder 2">
            <a:extLst>
              <a:ext uri="{FF2B5EF4-FFF2-40B4-BE49-F238E27FC236}">
                <a16:creationId xmlns:a16="http://schemas.microsoft.com/office/drawing/2014/main" id="{5B3E1637-45E8-5BE3-1920-6EAC1311DCC0}"/>
              </a:ext>
            </a:extLst>
          </p:cNvPr>
          <p:cNvSpPr>
            <a:spLocks noGrp="1"/>
          </p:cNvSpPr>
          <p:nvPr>
            <p:ph sz="half" idx="1" hasCustomPrompt="1"/>
          </p:nvPr>
        </p:nvSpPr>
        <p:spPr>
          <a:xfrm>
            <a:off x="822960" y="1371600"/>
            <a:ext cx="6675120" cy="4389120"/>
          </a:xfrm>
          <a:prstGeom prst="rect">
            <a:avLst/>
          </a:prstGeom>
        </p:spPr>
        <p:txBody>
          <a:bodyPr wrap="square">
            <a:noAutofit/>
          </a:bodyPr>
          <a:lstStyle>
            <a:lvl1pPr marL="14288" marR="0" indent="0" algn="l" defTabSz="914400" rtl="0" eaLnBrk="1" fontAlgn="auto" latinLnBrk="0" hangingPunct="1">
              <a:lnSpc>
                <a:spcPct val="100000"/>
              </a:lnSpc>
              <a:spcBef>
                <a:spcPts val="1000"/>
              </a:spcBef>
              <a:spcAft>
                <a:spcPts val="0"/>
              </a:spcAft>
              <a:buClr>
                <a:srgbClr val="9E7E38"/>
              </a:buClr>
              <a:buSzPct val="110000"/>
              <a:buFontTx/>
              <a:buNone/>
              <a:tabLst/>
              <a:defRPr sz="2000"/>
            </a:lvl1pPr>
            <a:lvl2pPr marL="14288" indent="0">
              <a:buFontTx/>
              <a:buNone/>
              <a:tabLst/>
              <a:defRPr sz="2000"/>
            </a:lvl2pPr>
            <a:lvl3pPr marL="14288" indent="0">
              <a:buFontTx/>
              <a:buNone/>
              <a:tabLst/>
              <a:defRPr sz="2000"/>
            </a:lvl3pPr>
            <a:lvl4pPr marL="14288" indent="0">
              <a:buFontTx/>
              <a:buNone/>
              <a:tabLst/>
              <a:defRPr sz="2000"/>
            </a:lvl4pPr>
            <a:lvl5pPr marL="14288" indent="0">
              <a:buFontTx/>
              <a:buNone/>
              <a:tabLst/>
              <a:defRPr sz="2000"/>
            </a:lvl5pPr>
          </a:lstStyle>
          <a:p>
            <a:pPr marL="0" indent="0">
              <a:lnSpc>
                <a:spcPct val="70000"/>
              </a:lnSpc>
              <a:buNone/>
            </a:pPr>
            <a:r>
              <a:rPr lang="en-US" sz="2400" b="1"/>
              <a:t>Subhead, Arial Bold 24pt</a:t>
            </a:r>
          </a:p>
          <a:p>
            <a:pPr lvl="0"/>
            <a:r>
              <a:rPr lang="en-US"/>
              <a:t>Body copy text is Arial 20pt left justified. Body copy text is Arial 20pt left justified. Body copy text is Arial 20pt left justified.</a:t>
            </a:r>
          </a:p>
          <a:p>
            <a:pPr marL="342900" indent="-342900">
              <a:lnSpc>
                <a:spcPct val="100000"/>
              </a:lnSpc>
              <a:buSzPct val="110000"/>
            </a:pPr>
            <a:endParaRPr lang="en-US" sz="2000"/>
          </a:p>
        </p:txBody>
      </p:sp>
    </p:spTree>
    <p:extLst>
      <p:ext uri="{BB962C8B-B14F-4D97-AF65-F5344CB8AC3E}">
        <p14:creationId xmlns:p14="http://schemas.microsoft.com/office/powerpoint/2010/main" val="270917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515600" cy="822960"/>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a:t>Title – Arial Bold 40 </a:t>
            </a:r>
            <a:r>
              <a:rPr lang="en-US" err="1"/>
              <a:t>pt</a:t>
            </a:r>
            <a:endParaRPr lang="en-US"/>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515600" cy="438912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a:t>Subhead, Arial Bold 24pt</a:t>
            </a:r>
          </a:p>
          <a:p>
            <a:pPr marL="342900" indent="-342900">
              <a:lnSpc>
                <a:spcPct val="100000"/>
              </a:lnSpc>
              <a:buSzPct val="110000"/>
            </a:pPr>
            <a:r>
              <a:rPr lang="en-US" sz="2000"/>
              <a:t>Use Two Column Content Slide</a:t>
            </a:r>
          </a:p>
          <a:p>
            <a:pPr marL="342900" indent="-342900">
              <a:lnSpc>
                <a:spcPct val="100000"/>
              </a:lnSpc>
              <a:buSzPct val="110000"/>
            </a:pPr>
            <a:r>
              <a:rPr lang="en-US" sz="2000"/>
              <a:t>Text is Arial at 20pt</a:t>
            </a:r>
          </a:p>
          <a:p>
            <a:pPr marL="342900" indent="-342900">
              <a:lnSpc>
                <a:spcPct val="100000"/>
              </a:lnSpc>
              <a:buSzPct val="110000"/>
            </a:pPr>
            <a:r>
              <a:rPr lang="en-US" sz="2000"/>
              <a:t>Character Spacing is Normal</a:t>
            </a:r>
          </a:p>
          <a:p>
            <a:pPr marL="342900" indent="-342900">
              <a:lnSpc>
                <a:spcPct val="100000"/>
              </a:lnSpc>
              <a:buSzPct val="110000"/>
            </a:pPr>
            <a:r>
              <a:rPr lang="en-US" sz="2000"/>
              <a:t>Gold Text Bullet</a:t>
            </a:r>
          </a:p>
          <a:p>
            <a:pPr marL="342900" indent="-342900">
              <a:lnSpc>
                <a:spcPct val="100000"/>
              </a:lnSpc>
              <a:buSzPct val="110000"/>
            </a:pPr>
            <a:r>
              <a:rPr lang="en-US" sz="2000"/>
              <a:t>Line Spacing is 1</a:t>
            </a:r>
          </a:p>
          <a:p>
            <a:pPr marL="342900" indent="-342900">
              <a:lnSpc>
                <a:spcPct val="100000"/>
              </a:lnSpc>
              <a:buSzPct val="110000"/>
            </a:pPr>
            <a:r>
              <a:rPr lang="en-US" sz="2000"/>
              <a:t>How to Treat Sub-Bullet Points</a:t>
            </a:r>
          </a:p>
          <a:p>
            <a:pPr lvl="1">
              <a:lnSpc>
                <a:spcPct val="100000"/>
              </a:lnSpc>
              <a:buSzPct val="110000"/>
            </a:pPr>
            <a:r>
              <a:rPr lang="en-US" sz="1600"/>
              <a:t>Sub-Bullet Indent once, Arial at 16pt </a:t>
            </a:r>
          </a:p>
          <a:p>
            <a:pPr lvl="1">
              <a:lnSpc>
                <a:spcPct val="100000"/>
              </a:lnSpc>
              <a:buSzPct val="110000"/>
            </a:pPr>
            <a:r>
              <a:rPr lang="en-US" sz="1600"/>
              <a:t>Sub-Bullet Indent once, Arial at 16pt </a:t>
            </a:r>
            <a:endParaRPr lang="en-US" sz="2000"/>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DE332E15-C62E-4087-B8CA-882AA71AC5D9}" type="slidenum">
              <a:rPr lang="en-US" smtClean="0"/>
              <a:t>‹#›</a:t>
            </a:fld>
            <a:endParaRPr lang="en-US"/>
          </a:p>
        </p:txBody>
      </p:sp>
    </p:spTree>
    <p:extLst>
      <p:ext uri="{BB962C8B-B14F-4D97-AF65-F5344CB8AC3E}">
        <p14:creationId xmlns:p14="http://schemas.microsoft.com/office/powerpoint/2010/main" val="421459625"/>
      </p:ext>
    </p:extLst>
  </p:cSld>
  <p:clrMapOvr>
    <a:masterClrMapping/>
  </p:clrMapOvr>
  <p:extLst>
    <p:ext uri="{DCECCB84-F9BA-43D5-87BE-67443E8EF086}">
      <p15:sldGuideLst xmlns:p15="http://schemas.microsoft.com/office/powerpoint/2012/main">
        <p15:guide id="1" orient="horz" pos="864">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text only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a:t>Title – Arial Bold 40 </a:t>
            </a:r>
            <a:r>
              <a:rPr lang="en-US" err="1"/>
              <a:t>pt</a:t>
            </a:r>
            <a:endParaRPr lang="en-US"/>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marL="0" indent="0">
              <a:lnSpc>
                <a:spcPct val="100000"/>
              </a:lnSpc>
              <a:buNone/>
              <a:defRPr sz="20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a:t>Subhead, Arial Bold 24pt</a:t>
            </a:r>
          </a:p>
          <a:p>
            <a:pPr lvl="0"/>
            <a:r>
              <a:rPr lang="en-US"/>
              <a:t>Body copy text is Arial 20pt left justified. Body copy text is Arial 20pt left justified. Body copy text is Arial 20pt left justified. Body copy text is Arial 20pt left justified. Body copy text is Arial 20pt left justified.</a:t>
            </a:r>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DE332E15-C62E-4087-B8CA-882AA71AC5D9}" type="slidenum">
              <a:rPr lang="en-US" smtClean="0"/>
              <a:t>‹#›</a:t>
            </a:fld>
            <a:endParaRPr lang="en-US"/>
          </a:p>
        </p:txBody>
      </p:sp>
    </p:spTree>
    <p:extLst>
      <p:ext uri="{BB962C8B-B14F-4D97-AF65-F5344CB8AC3E}">
        <p14:creationId xmlns:p14="http://schemas.microsoft.com/office/powerpoint/2010/main" val="381925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a:t>Title – Arial Bold 40 </a:t>
            </a:r>
            <a:r>
              <a:rPr lang="en-US" err="1"/>
              <a:t>pt</a:t>
            </a:r>
            <a:endParaRPr lang="en-US"/>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a:t>Subhead, Arial Bold 24pt</a:t>
            </a:r>
          </a:p>
          <a:p>
            <a:pPr marL="342900" indent="-342900">
              <a:lnSpc>
                <a:spcPct val="100000"/>
              </a:lnSpc>
              <a:buSzPct val="110000"/>
            </a:pPr>
            <a:r>
              <a:rPr lang="en-US" sz="2000"/>
              <a:t>Use Two Column Content Slide</a:t>
            </a:r>
          </a:p>
          <a:p>
            <a:pPr marL="342900" indent="-342900">
              <a:lnSpc>
                <a:spcPct val="100000"/>
              </a:lnSpc>
              <a:buSzPct val="110000"/>
            </a:pPr>
            <a:r>
              <a:rPr lang="en-US" sz="2000"/>
              <a:t>Text is Arial at 20pt</a:t>
            </a:r>
          </a:p>
          <a:p>
            <a:pPr marL="342900" indent="-342900">
              <a:lnSpc>
                <a:spcPct val="100000"/>
              </a:lnSpc>
              <a:buSzPct val="110000"/>
            </a:pPr>
            <a:r>
              <a:rPr lang="en-US" sz="2000"/>
              <a:t>Character Spacing is Normal</a:t>
            </a:r>
          </a:p>
          <a:p>
            <a:pPr marL="342900" indent="-342900">
              <a:lnSpc>
                <a:spcPct val="100000"/>
              </a:lnSpc>
              <a:buSzPct val="110000"/>
            </a:pPr>
            <a:r>
              <a:rPr lang="en-US" sz="2000"/>
              <a:t>Gold Text Bullet</a:t>
            </a:r>
          </a:p>
          <a:p>
            <a:pPr marL="342900" indent="-342900">
              <a:lnSpc>
                <a:spcPct val="100000"/>
              </a:lnSpc>
              <a:buSzPct val="110000"/>
            </a:pPr>
            <a:r>
              <a:rPr lang="en-US" sz="2000"/>
              <a:t>Line Spacing is 1</a:t>
            </a:r>
          </a:p>
          <a:p>
            <a:pPr marL="342900" indent="-342900">
              <a:lnSpc>
                <a:spcPct val="100000"/>
              </a:lnSpc>
              <a:buSzPct val="110000"/>
            </a:pPr>
            <a:r>
              <a:rPr lang="en-US" sz="2000"/>
              <a:t>How to Treat Sub-Bullet Points</a:t>
            </a:r>
          </a:p>
          <a:p>
            <a:pPr lvl="1">
              <a:lnSpc>
                <a:spcPct val="100000"/>
              </a:lnSpc>
              <a:buSzPct val="110000"/>
            </a:pPr>
            <a:r>
              <a:rPr lang="en-US" sz="1600"/>
              <a:t>Sub-Bullet Indent once, Arial at 16pt </a:t>
            </a:r>
          </a:p>
          <a:p>
            <a:pPr lvl="1">
              <a:lnSpc>
                <a:spcPct val="100000"/>
              </a:lnSpc>
              <a:buSzPct val="110000"/>
            </a:pPr>
            <a:r>
              <a:rPr lang="en-US" sz="1600"/>
              <a:t>Sub-Bullet Indent once, Arial at 16pt </a:t>
            </a:r>
            <a:endParaRPr lang="en-US" sz="2000"/>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DE332E15-C62E-4087-B8CA-882AA71AC5D9}" type="slidenum">
              <a:rPr lang="en-US" smtClean="0"/>
              <a:t>‹#›</a:t>
            </a:fld>
            <a:endParaRPr lang="en-US"/>
          </a:p>
        </p:txBody>
      </p:sp>
      <p:pic>
        <p:nvPicPr>
          <p:cNvPr id="5" name="Picture 4">
            <a:extLst>
              <a:ext uri="{FF2B5EF4-FFF2-40B4-BE49-F238E27FC236}">
                <a16:creationId xmlns:a16="http://schemas.microsoft.com/office/drawing/2014/main" id="{CB275CD5-F16B-3B7E-4E55-435CF96033BB}"/>
              </a:ext>
            </a:extLst>
          </p:cNvPr>
          <p:cNvPicPr>
            <a:picLocks noChangeAspect="1"/>
          </p:cNvPicPr>
          <p:nvPr/>
        </p:nvPicPr>
        <p:blipFill rotWithShape="1">
          <a:blip r:embed="rId2" cstate="screen">
            <a:alphaModFix amt="5000"/>
            <a:extLst>
              <a:ext uri="{28A0092B-C50C-407E-A947-70E740481C1C}">
                <a14:useLocalDpi xmlns:a14="http://schemas.microsoft.com/office/drawing/2010/main"/>
              </a:ext>
            </a:extLst>
          </a:blip>
          <a:srcRect l="-1031" r="13297"/>
          <a:stretch/>
        </p:blipFill>
        <p:spPr>
          <a:xfrm>
            <a:off x="7129448" y="344765"/>
            <a:ext cx="5062552" cy="5770286"/>
          </a:xfrm>
          <a:prstGeom prst="rect">
            <a:avLst/>
          </a:prstGeom>
        </p:spPr>
      </p:pic>
    </p:spTree>
    <p:extLst>
      <p:ext uri="{BB962C8B-B14F-4D97-AF65-F5344CB8AC3E}">
        <p14:creationId xmlns:p14="http://schemas.microsoft.com/office/powerpoint/2010/main" val="2724299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body copy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9485-3680-554B-A5D6-C6CF2C77F982}"/>
              </a:ext>
            </a:extLst>
          </p:cNvPr>
          <p:cNvSpPr>
            <a:spLocks noGrp="1"/>
          </p:cNvSpPr>
          <p:nvPr>
            <p:ph type="title" hasCustomPrompt="1"/>
          </p:nvPr>
        </p:nvSpPr>
        <p:spPr>
          <a:xfrm>
            <a:off x="822960" y="365760"/>
            <a:ext cx="10629275" cy="877266"/>
          </a:xfrm>
          <a:prstGeom prst="rect">
            <a:avLst/>
          </a:prstGeom>
        </p:spPr>
        <p:txBody>
          <a:bodyPr>
            <a:normAutofit/>
          </a:bodyPr>
          <a:lstStyle>
            <a:lvl1pPr>
              <a:defRPr sz="4000">
                <a:latin typeface="Arial" panose="020B0604020202020204" pitchFamily="34" charset="0"/>
                <a:cs typeface="Arial" panose="020B0604020202020204" pitchFamily="34" charset="0"/>
              </a:defRPr>
            </a:lvl1pPr>
          </a:lstStyle>
          <a:p>
            <a:r>
              <a:rPr lang="en-US"/>
              <a:t>Title – Arial Bold 40 </a:t>
            </a:r>
            <a:r>
              <a:rPr lang="en-US" err="1"/>
              <a:t>pt</a:t>
            </a:r>
            <a:endParaRPr lang="en-US"/>
          </a:p>
        </p:txBody>
      </p:sp>
      <p:sp>
        <p:nvSpPr>
          <p:cNvPr id="3" name="Content Placeholder 2">
            <a:extLst>
              <a:ext uri="{FF2B5EF4-FFF2-40B4-BE49-F238E27FC236}">
                <a16:creationId xmlns:a16="http://schemas.microsoft.com/office/drawing/2014/main" id="{74B9BCAA-896B-C24E-B578-EFE7F2A2BDE8}"/>
              </a:ext>
            </a:extLst>
          </p:cNvPr>
          <p:cNvSpPr>
            <a:spLocks noGrp="1"/>
          </p:cNvSpPr>
          <p:nvPr>
            <p:ph idx="1" hasCustomPrompt="1"/>
          </p:nvPr>
        </p:nvSpPr>
        <p:spPr>
          <a:xfrm>
            <a:off x="822960" y="1371600"/>
            <a:ext cx="10629276" cy="4775546"/>
          </a:xfrm>
          <a:prstGeom prst="rect">
            <a:avLst/>
          </a:prstGeom>
        </p:spPr>
        <p:txBody>
          <a:bodyPr/>
          <a:lstStyle>
            <a:lvl1pPr marL="0" indent="0">
              <a:lnSpc>
                <a:spcPct val="100000"/>
              </a:lnSpc>
              <a:buNone/>
              <a:defRPr sz="20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marL="0" indent="0">
              <a:lnSpc>
                <a:spcPct val="70000"/>
              </a:lnSpc>
              <a:buNone/>
            </a:pPr>
            <a:r>
              <a:rPr lang="en-US" sz="2400" b="1"/>
              <a:t>Subhead, Arial Bold 24pt</a:t>
            </a:r>
          </a:p>
          <a:p>
            <a:pPr lvl="0"/>
            <a:r>
              <a:rPr lang="en-US"/>
              <a:t>Body copy text is Arial 20pt left justified. Body copy text is Arial 20pt left justified. Body copy text is Arial 20pt left justified. Body copy text is Arial 20pt left justified. Body copy text is Arial 20pt left justified.</a:t>
            </a:r>
          </a:p>
        </p:txBody>
      </p:sp>
      <p:sp>
        <p:nvSpPr>
          <p:cNvPr id="4" name="Slide Number Placeholder 3">
            <a:extLst>
              <a:ext uri="{FF2B5EF4-FFF2-40B4-BE49-F238E27FC236}">
                <a16:creationId xmlns:a16="http://schemas.microsoft.com/office/drawing/2014/main" id="{D8637138-0059-A843-AD29-BCAD2E7DC8AA}"/>
              </a:ext>
            </a:extLst>
          </p:cNvPr>
          <p:cNvSpPr>
            <a:spLocks noGrp="1"/>
          </p:cNvSpPr>
          <p:nvPr>
            <p:ph type="sldNum" sz="quarter" idx="10"/>
          </p:nvPr>
        </p:nvSpPr>
        <p:spPr/>
        <p:txBody>
          <a:bodyPr/>
          <a:lstStyle/>
          <a:p>
            <a:fld id="{DE332E15-C62E-4087-B8CA-882AA71AC5D9}" type="slidenum">
              <a:rPr lang="en-US" smtClean="0"/>
              <a:t>‹#›</a:t>
            </a:fld>
            <a:endParaRPr lang="en-US"/>
          </a:p>
        </p:txBody>
      </p:sp>
      <p:pic>
        <p:nvPicPr>
          <p:cNvPr id="5" name="Picture 4">
            <a:extLst>
              <a:ext uri="{FF2B5EF4-FFF2-40B4-BE49-F238E27FC236}">
                <a16:creationId xmlns:a16="http://schemas.microsoft.com/office/drawing/2014/main" id="{CADA0DEF-CAB8-560F-7B3F-D38A387A3413}"/>
              </a:ext>
            </a:extLst>
          </p:cNvPr>
          <p:cNvPicPr>
            <a:picLocks noChangeAspect="1"/>
          </p:cNvPicPr>
          <p:nvPr/>
        </p:nvPicPr>
        <p:blipFill rotWithShape="1">
          <a:blip r:embed="rId2" cstate="screen">
            <a:alphaModFix amt="5000"/>
            <a:extLst>
              <a:ext uri="{28A0092B-C50C-407E-A947-70E740481C1C}">
                <a14:useLocalDpi xmlns:a14="http://schemas.microsoft.com/office/drawing/2010/main"/>
              </a:ext>
            </a:extLst>
          </a:blip>
          <a:srcRect l="-1031" r="13297"/>
          <a:stretch/>
        </p:blipFill>
        <p:spPr>
          <a:xfrm>
            <a:off x="7129448" y="344765"/>
            <a:ext cx="5062552" cy="5770286"/>
          </a:xfrm>
          <a:prstGeom prst="rect">
            <a:avLst/>
          </a:prstGeom>
        </p:spPr>
      </p:pic>
    </p:spTree>
    <p:extLst>
      <p:ext uri="{BB962C8B-B14F-4D97-AF65-F5344CB8AC3E}">
        <p14:creationId xmlns:p14="http://schemas.microsoft.com/office/powerpoint/2010/main" val="79422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79F4-9B84-184C-8BB3-7A38D9094590}"/>
              </a:ext>
            </a:extLst>
          </p:cNvPr>
          <p:cNvSpPr>
            <a:spLocks noGrp="1"/>
          </p:cNvSpPr>
          <p:nvPr>
            <p:ph type="title" hasCustomPrompt="1"/>
          </p:nvPr>
        </p:nvSpPr>
        <p:spPr>
          <a:xfrm>
            <a:off x="822960" y="365760"/>
            <a:ext cx="9892748" cy="877266"/>
          </a:xfrm>
          <a:prstGeom prst="rect">
            <a:avLst/>
          </a:prstGeom>
        </p:spPr>
        <p:txBody>
          <a:bodyPr/>
          <a:lstStyle/>
          <a:p>
            <a:r>
              <a:rPr lang="en-US"/>
              <a:t>Title – Arial Bold 40 </a:t>
            </a:r>
            <a:r>
              <a:rPr lang="en-US" err="1"/>
              <a:t>pt</a:t>
            </a:r>
            <a:endParaRPr lang="en-US"/>
          </a:p>
        </p:txBody>
      </p:sp>
      <p:sp>
        <p:nvSpPr>
          <p:cNvPr id="3" name="Slide Number Placeholder 2">
            <a:extLst>
              <a:ext uri="{FF2B5EF4-FFF2-40B4-BE49-F238E27FC236}">
                <a16:creationId xmlns:a16="http://schemas.microsoft.com/office/drawing/2014/main" id="{5565B34D-C2D9-9842-8A76-C94BA6B57B35}"/>
              </a:ext>
            </a:extLst>
          </p:cNvPr>
          <p:cNvSpPr>
            <a:spLocks noGrp="1"/>
          </p:cNvSpPr>
          <p:nvPr>
            <p:ph type="sldNum" sz="quarter" idx="10"/>
          </p:nvPr>
        </p:nvSpPr>
        <p:spPr/>
        <p:txBody>
          <a:bodyPr/>
          <a:lstStyle/>
          <a:p>
            <a:fld id="{DE332E15-C62E-4087-B8CA-882AA71AC5D9}" type="slidenum">
              <a:rPr lang="en-US" smtClean="0"/>
              <a:t>‹#›</a:t>
            </a:fld>
            <a:endParaRPr lang="en-US"/>
          </a:p>
        </p:txBody>
      </p:sp>
    </p:spTree>
    <p:extLst>
      <p:ext uri="{BB962C8B-B14F-4D97-AF65-F5344CB8AC3E}">
        <p14:creationId xmlns:p14="http://schemas.microsoft.com/office/powerpoint/2010/main" val="1555657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 Shie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79F4-9B84-184C-8BB3-7A38D9094590}"/>
              </a:ext>
            </a:extLst>
          </p:cNvPr>
          <p:cNvSpPr>
            <a:spLocks noGrp="1"/>
          </p:cNvSpPr>
          <p:nvPr>
            <p:ph type="title" hasCustomPrompt="1"/>
          </p:nvPr>
        </p:nvSpPr>
        <p:spPr>
          <a:xfrm>
            <a:off x="822960" y="365760"/>
            <a:ext cx="10204174" cy="877266"/>
          </a:xfrm>
          <a:prstGeom prst="rect">
            <a:avLst/>
          </a:prstGeom>
        </p:spPr>
        <p:txBody>
          <a:bodyPr/>
          <a:lstStyle/>
          <a:p>
            <a:r>
              <a:rPr lang="en-US"/>
              <a:t>Title – Arial Bold 40 </a:t>
            </a:r>
            <a:r>
              <a:rPr lang="en-US" err="1"/>
              <a:t>pt</a:t>
            </a:r>
            <a:endParaRPr lang="en-US"/>
          </a:p>
        </p:txBody>
      </p:sp>
      <p:pic>
        <p:nvPicPr>
          <p:cNvPr id="18" name="Picture 17">
            <a:extLst>
              <a:ext uri="{FF2B5EF4-FFF2-40B4-BE49-F238E27FC236}">
                <a16:creationId xmlns:a16="http://schemas.microsoft.com/office/drawing/2014/main" id="{E81EA6F9-9853-994E-9691-56DDAEFB6460}"/>
              </a:ext>
            </a:extLst>
          </p:cNvPr>
          <p:cNvPicPr>
            <a:picLocks noChangeAspect="1"/>
          </p:cNvPicPr>
          <p:nvPr/>
        </p:nvPicPr>
        <p:blipFill rotWithShape="1">
          <a:blip r:embed="rId2" cstate="screen">
            <a:alphaModFix amt="5000"/>
            <a:extLst>
              <a:ext uri="{28A0092B-C50C-407E-A947-70E740481C1C}">
                <a14:useLocalDpi xmlns:a14="http://schemas.microsoft.com/office/drawing/2010/main"/>
              </a:ext>
            </a:extLst>
          </a:blip>
          <a:srcRect l="-1031" r="15894"/>
          <a:stretch/>
        </p:blipFill>
        <p:spPr>
          <a:xfrm>
            <a:off x="7285343" y="344765"/>
            <a:ext cx="4906657" cy="5763142"/>
          </a:xfrm>
          <a:prstGeom prst="rect">
            <a:avLst/>
          </a:prstGeom>
        </p:spPr>
      </p:pic>
      <p:sp>
        <p:nvSpPr>
          <p:cNvPr id="3" name="Slide Number Placeholder 2">
            <a:extLst>
              <a:ext uri="{FF2B5EF4-FFF2-40B4-BE49-F238E27FC236}">
                <a16:creationId xmlns:a16="http://schemas.microsoft.com/office/drawing/2014/main" id="{B956321F-BCFD-A544-9480-FBBD0CC0E9BE}"/>
              </a:ext>
            </a:extLst>
          </p:cNvPr>
          <p:cNvSpPr>
            <a:spLocks noGrp="1"/>
          </p:cNvSpPr>
          <p:nvPr>
            <p:ph type="sldNum" sz="quarter" idx="10"/>
          </p:nvPr>
        </p:nvSpPr>
        <p:spPr/>
        <p:txBody>
          <a:bodyPr/>
          <a:lstStyle/>
          <a:p>
            <a:fld id="{DE332E15-C62E-4087-B8CA-882AA71AC5D9}" type="slidenum">
              <a:rPr lang="en-US" smtClean="0"/>
              <a:t>‹#›</a:t>
            </a:fld>
            <a:endParaRPr lang="en-US"/>
          </a:p>
        </p:txBody>
      </p:sp>
    </p:spTree>
    <p:extLst>
      <p:ext uri="{BB962C8B-B14F-4D97-AF65-F5344CB8AC3E}">
        <p14:creationId xmlns:p14="http://schemas.microsoft.com/office/powerpoint/2010/main" val="872380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2.png"/><Relationship Id="rId2" Type="http://schemas.openxmlformats.org/officeDocument/2006/relationships/slideLayout" Target="../slideLayouts/slideLayout15.xml"/><Relationship Id="rId16"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BBD74F-7B47-B54E-B53C-498ADC112666}"/>
              </a:ext>
            </a:extLst>
          </p:cNvPr>
          <p:cNvSpPr/>
          <p:nvPr/>
        </p:nvSpPr>
        <p:spPr>
          <a:xfrm>
            <a:off x="0" y="6176963"/>
            <a:ext cx="12192000" cy="6810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9615A8F3-B2CF-C645-AA8E-4D2F7A4B6561}"/>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0" i="0" baseline="0">
                <a:solidFill>
                  <a:schemeClr val="bg1">
                    <a:lumMod val="50000"/>
                  </a:schemeClr>
                </a:solidFill>
                <a:latin typeface="Arial" panose="020B0604020202020204" pitchFamily="34" charset="0"/>
                <a:cs typeface="Arial" panose="020B0604020202020204" pitchFamily="34" charset="0"/>
              </a:defRPr>
            </a:lvl1pPr>
          </a:lstStyle>
          <a:p>
            <a:fld id="{DE332E15-C62E-4087-B8CA-882AA71AC5D9}" type="slidenum">
              <a:rPr lang="en-US" smtClean="0"/>
              <a:t>‹#›</a:t>
            </a:fld>
            <a:endParaRPr lang="en-US"/>
          </a:p>
        </p:txBody>
      </p:sp>
      <p:pic>
        <p:nvPicPr>
          <p:cNvPr id="16" name="Picture 15">
            <a:extLst>
              <a:ext uri="{FF2B5EF4-FFF2-40B4-BE49-F238E27FC236}">
                <a16:creationId xmlns:a16="http://schemas.microsoft.com/office/drawing/2014/main" id="{80B361CF-46BA-CC45-9442-12472E0807C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042381" y="6355765"/>
            <a:ext cx="2024974" cy="335168"/>
          </a:xfrm>
          <a:prstGeom prst="rect">
            <a:avLst/>
          </a:prstGeom>
        </p:spPr>
      </p:pic>
      <p:cxnSp>
        <p:nvCxnSpPr>
          <p:cNvPr id="17" name="Straight Connector 16">
            <a:extLst>
              <a:ext uri="{FF2B5EF4-FFF2-40B4-BE49-F238E27FC236}">
                <a16:creationId xmlns:a16="http://schemas.microsoft.com/office/drawing/2014/main" id="{4B126E66-B8E5-0645-84E7-4016D9391A29}"/>
              </a:ext>
            </a:extLst>
          </p:cNvPr>
          <p:cNvCxnSpPr/>
          <p:nvPr/>
        </p:nvCxnSpPr>
        <p:spPr>
          <a:xfrm>
            <a:off x="0" y="6179237"/>
            <a:ext cx="12192000" cy="0"/>
          </a:xfrm>
          <a:prstGeom prst="line">
            <a:avLst/>
          </a:prstGeom>
          <a:ln w="9525">
            <a:solidFill>
              <a:srgbClr val="9E7E3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7CBF91-3D9D-5744-BE72-E29313CE4B99}"/>
              </a:ext>
            </a:extLst>
          </p:cNvPr>
          <p:cNvSpPr txBox="1"/>
          <p:nvPr/>
        </p:nvSpPr>
        <p:spPr>
          <a:xfrm>
            <a:off x="10314072" y="6368238"/>
            <a:ext cx="1256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a:solidFill>
                  <a:schemeClr val="bg1">
                    <a:lumMod val="50000"/>
                  </a:schemeClr>
                </a:solidFill>
                <a:effectLst/>
                <a:latin typeface="Arial" panose="020B0604020202020204" pitchFamily="34" charset="0"/>
                <a:ea typeface="+mn-ea"/>
                <a:cs typeface="Arial" panose="020B0604020202020204" pitchFamily="34" charset="0"/>
              </a:rPr>
              <a:t>The academic core of Atrium Health</a:t>
            </a:r>
          </a:p>
        </p:txBody>
      </p:sp>
      <p:cxnSp>
        <p:nvCxnSpPr>
          <p:cNvPr id="4" name="Straight Connector 3">
            <a:extLst>
              <a:ext uri="{FF2B5EF4-FFF2-40B4-BE49-F238E27FC236}">
                <a16:creationId xmlns:a16="http://schemas.microsoft.com/office/drawing/2014/main" id="{86F45DA8-F4E0-A940-87D6-72934959BB43}"/>
              </a:ext>
            </a:extLst>
          </p:cNvPr>
          <p:cNvCxnSpPr>
            <a:cxnSpLocks/>
          </p:cNvCxnSpPr>
          <p:nvPr/>
        </p:nvCxnSpPr>
        <p:spPr>
          <a:xfrm>
            <a:off x="10249623" y="6382146"/>
            <a:ext cx="0" cy="322695"/>
          </a:xfrm>
          <a:prstGeom prst="line">
            <a:avLst/>
          </a:prstGeom>
          <a:ln w="9525"/>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16"/>
          <a:stretch>
            <a:fillRect/>
          </a:stretch>
        </p:blipFill>
        <p:spPr>
          <a:xfrm>
            <a:off x="-91977" y="-85649"/>
            <a:ext cx="12375953" cy="7029297"/>
          </a:xfrm>
          <a:prstGeom prst="rect">
            <a:avLst/>
          </a:prstGeom>
          <a:solidFill>
            <a:schemeClr val="bg1">
              <a:alpha val="0"/>
            </a:schemeClr>
          </a:solidFill>
        </p:spPr>
      </p:pic>
      <p:sp>
        <p:nvSpPr>
          <p:cNvPr id="9" name="Title Placeholder 1">
            <a:extLst>
              <a:ext uri="{FF2B5EF4-FFF2-40B4-BE49-F238E27FC236}">
                <a16:creationId xmlns:a16="http://schemas.microsoft.com/office/drawing/2014/main" id="{0AC5FA14-28EB-EC48-A23B-53FA6634936B}"/>
              </a:ext>
            </a:extLst>
          </p:cNvPr>
          <p:cNvSpPr>
            <a:spLocks noGrp="1"/>
          </p:cNvSpPr>
          <p:nvPr>
            <p:ph type="title"/>
          </p:nvPr>
        </p:nvSpPr>
        <p:spPr>
          <a:xfrm>
            <a:off x="822960" y="365760"/>
            <a:ext cx="10515600" cy="822960"/>
          </a:xfrm>
          <a:prstGeom prst="rect">
            <a:avLst/>
          </a:prstGeom>
        </p:spPr>
        <p:txBody>
          <a:bodyPr vert="horz" lIns="91440" tIns="45720" rIns="91440" bIns="45720" rtlCol="0" anchor="t" anchorCtr="0">
            <a:normAutofit/>
          </a:bodyPr>
          <a:lstStyle/>
          <a:p>
            <a:r>
              <a:rPr lang="en-US"/>
              <a:t>Title – Arial Bold 40pt</a:t>
            </a:r>
          </a:p>
        </p:txBody>
      </p:sp>
      <p:sp>
        <p:nvSpPr>
          <p:cNvPr id="11" name="Text Placeholder 2">
            <a:extLst>
              <a:ext uri="{FF2B5EF4-FFF2-40B4-BE49-F238E27FC236}">
                <a16:creationId xmlns:a16="http://schemas.microsoft.com/office/drawing/2014/main" id="{7982A3E0-C71D-634A-9871-F5B8FB720C8C}"/>
              </a:ext>
            </a:extLst>
          </p:cNvPr>
          <p:cNvSpPr>
            <a:spLocks noGrp="1"/>
          </p:cNvSpPr>
          <p:nvPr>
            <p:ph type="body" idx="1"/>
          </p:nvPr>
        </p:nvSpPr>
        <p:spPr>
          <a:xfrm>
            <a:off x="822960" y="1371600"/>
            <a:ext cx="10515600" cy="4389120"/>
          </a:xfrm>
          <a:prstGeom prst="rect">
            <a:avLst/>
          </a:prstGeom>
        </p:spPr>
        <p:txBody>
          <a:bodyPr vert="horz" lIns="91440" tIns="45720" rIns="91440" bIns="45720" rtlCol="0">
            <a:normAutofit/>
          </a:bodyPr>
          <a:lstStyle/>
          <a:p>
            <a:pPr marL="0" indent="0">
              <a:lnSpc>
                <a:spcPct val="70000"/>
              </a:lnSpc>
              <a:buNone/>
            </a:pPr>
            <a:r>
              <a:rPr lang="en-US" sz="2400" b="1"/>
              <a:t>Subhead, Arial Bold 24pt</a:t>
            </a:r>
          </a:p>
          <a:p>
            <a:pPr lvl="0"/>
            <a:r>
              <a:rPr lang="en-US"/>
              <a:t>Body copy text is Arial 20pt left justified. Body copy text is Arial 20pt left justified. Body copy text is Arial 20pt left justified. Body copy text is Arial 20pt left justified. Body copy text is Arial 20pt left justified.</a:t>
            </a:r>
          </a:p>
        </p:txBody>
      </p:sp>
      <p:sp>
        <p:nvSpPr>
          <p:cNvPr id="2" name="Rectangle 1">
            <a:extLst>
              <a:ext uri="{FF2B5EF4-FFF2-40B4-BE49-F238E27FC236}">
                <a16:creationId xmlns:a16="http://schemas.microsoft.com/office/drawing/2014/main" id="{4018C726-D4A3-FF68-E782-A7A066FFCC2E}"/>
              </a:ext>
            </a:extLst>
          </p:cNvPr>
          <p:cNvSpPr/>
          <p:nvPr/>
        </p:nvSpPr>
        <p:spPr>
          <a:xfrm>
            <a:off x="0" y="0"/>
            <a:ext cx="12192000" cy="212601"/>
          </a:xfrm>
          <a:prstGeom prst="rect">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2916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000" b="1" kern="120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BBD74F-7B47-B54E-B53C-498ADC112666}"/>
              </a:ext>
            </a:extLst>
          </p:cNvPr>
          <p:cNvSpPr/>
          <p:nvPr/>
        </p:nvSpPr>
        <p:spPr>
          <a:xfrm>
            <a:off x="0" y="6176963"/>
            <a:ext cx="12192000" cy="6810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9615A8F3-B2CF-C645-AA8E-4D2F7A4B6561}"/>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0" i="0" baseline="0">
                <a:solidFill>
                  <a:schemeClr val="bg1">
                    <a:lumMod val="50000"/>
                  </a:schemeClr>
                </a:solidFill>
                <a:latin typeface="Arial" panose="020B0604020202020204" pitchFamily="34" charset="0"/>
                <a:cs typeface="Arial" panose="020B0604020202020204" pitchFamily="34" charset="0"/>
              </a:defRPr>
            </a:lvl1pPr>
          </a:lstStyle>
          <a:p>
            <a:fld id="{1C969EE1-FFED-4CAA-BE13-A0AEB5F49577}" type="slidenum">
              <a:rPr lang="en-US" smtClean="0"/>
              <a:t>‹#›</a:t>
            </a:fld>
            <a:endParaRPr lang="en-US"/>
          </a:p>
        </p:txBody>
      </p:sp>
      <p:pic>
        <p:nvPicPr>
          <p:cNvPr id="16" name="Picture 15">
            <a:extLst>
              <a:ext uri="{FF2B5EF4-FFF2-40B4-BE49-F238E27FC236}">
                <a16:creationId xmlns:a16="http://schemas.microsoft.com/office/drawing/2014/main" id="{80B361CF-46BA-CC45-9442-12472E0807C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042381" y="6355765"/>
            <a:ext cx="2024974" cy="335168"/>
          </a:xfrm>
          <a:prstGeom prst="rect">
            <a:avLst/>
          </a:prstGeom>
        </p:spPr>
      </p:pic>
      <p:cxnSp>
        <p:nvCxnSpPr>
          <p:cNvPr id="17" name="Straight Connector 16">
            <a:extLst>
              <a:ext uri="{FF2B5EF4-FFF2-40B4-BE49-F238E27FC236}">
                <a16:creationId xmlns:a16="http://schemas.microsoft.com/office/drawing/2014/main" id="{4B126E66-B8E5-0645-84E7-4016D9391A29}"/>
              </a:ext>
            </a:extLst>
          </p:cNvPr>
          <p:cNvCxnSpPr/>
          <p:nvPr/>
        </p:nvCxnSpPr>
        <p:spPr>
          <a:xfrm>
            <a:off x="0" y="6179237"/>
            <a:ext cx="12192000" cy="0"/>
          </a:xfrm>
          <a:prstGeom prst="line">
            <a:avLst/>
          </a:prstGeom>
          <a:ln w="9525">
            <a:solidFill>
              <a:srgbClr val="9E7E3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7CBF91-3D9D-5744-BE72-E29313CE4B99}"/>
              </a:ext>
            </a:extLst>
          </p:cNvPr>
          <p:cNvSpPr txBox="1"/>
          <p:nvPr/>
        </p:nvSpPr>
        <p:spPr>
          <a:xfrm>
            <a:off x="10314072" y="6368238"/>
            <a:ext cx="1256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dirty="0">
                <a:solidFill>
                  <a:schemeClr val="bg1">
                    <a:lumMod val="50000"/>
                  </a:schemeClr>
                </a:solidFill>
                <a:effectLst/>
                <a:latin typeface="Arial" panose="020B0604020202020204" pitchFamily="34" charset="0"/>
                <a:ea typeface="+mn-ea"/>
                <a:cs typeface="Arial" panose="020B0604020202020204" pitchFamily="34" charset="0"/>
              </a:rPr>
              <a:t>The academic core of Atrium Health</a:t>
            </a:r>
          </a:p>
        </p:txBody>
      </p:sp>
      <p:cxnSp>
        <p:nvCxnSpPr>
          <p:cNvPr id="4" name="Straight Connector 3">
            <a:extLst>
              <a:ext uri="{FF2B5EF4-FFF2-40B4-BE49-F238E27FC236}">
                <a16:creationId xmlns:a16="http://schemas.microsoft.com/office/drawing/2014/main" id="{86F45DA8-F4E0-A940-87D6-72934959BB43}"/>
              </a:ext>
            </a:extLst>
          </p:cNvPr>
          <p:cNvCxnSpPr>
            <a:cxnSpLocks/>
          </p:cNvCxnSpPr>
          <p:nvPr/>
        </p:nvCxnSpPr>
        <p:spPr>
          <a:xfrm>
            <a:off x="10249623" y="6382146"/>
            <a:ext cx="0" cy="322695"/>
          </a:xfrm>
          <a:prstGeom prst="line">
            <a:avLst/>
          </a:prstGeom>
          <a:ln w="9525"/>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17"/>
          <a:stretch>
            <a:fillRect/>
          </a:stretch>
        </p:blipFill>
        <p:spPr>
          <a:xfrm>
            <a:off x="-91977" y="-85649"/>
            <a:ext cx="12375953" cy="7029297"/>
          </a:xfrm>
          <a:prstGeom prst="rect">
            <a:avLst/>
          </a:prstGeom>
          <a:solidFill>
            <a:schemeClr val="bg1">
              <a:alpha val="0"/>
            </a:schemeClr>
          </a:solidFill>
        </p:spPr>
      </p:pic>
      <p:sp>
        <p:nvSpPr>
          <p:cNvPr id="9" name="Title Placeholder 1">
            <a:extLst>
              <a:ext uri="{FF2B5EF4-FFF2-40B4-BE49-F238E27FC236}">
                <a16:creationId xmlns:a16="http://schemas.microsoft.com/office/drawing/2014/main" id="{0AC5FA14-28EB-EC48-A23B-53FA6634936B}"/>
              </a:ext>
            </a:extLst>
          </p:cNvPr>
          <p:cNvSpPr>
            <a:spLocks noGrp="1"/>
          </p:cNvSpPr>
          <p:nvPr>
            <p:ph type="title"/>
          </p:nvPr>
        </p:nvSpPr>
        <p:spPr>
          <a:xfrm>
            <a:off x="822960" y="365760"/>
            <a:ext cx="10515600" cy="822960"/>
          </a:xfrm>
          <a:prstGeom prst="rect">
            <a:avLst/>
          </a:prstGeom>
        </p:spPr>
        <p:txBody>
          <a:bodyPr vert="horz" lIns="91440" tIns="45720" rIns="91440" bIns="45720" rtlCol="0" anchor="t" anchorCtr="0">
            <a:normAutofit/>
          </a:bodyPr>
          <a:lstStyle/>
          <a:p>
            <a:r>
              <a:rPr lang="en-US" dirty="0"/>
              <a:t>Title – Arial Bold 40pt</a:t>
            </a:r>
          </a:p>
        </p:txBody>
      </p:sp>
      <p:sp>
        <p:nvSpPr>
          <p:cNvPr id="11" name="Text Placeholder 2">
            <a:extLst>
              <a:ext uri="{FF2B5EF4-FFF2-40B4-BE49-F238E27FC236}">
                <a16:creationId xmlns:a16="http://schemas.microsoft.com/office/drawing/2014/main" id="{7982A3E0-C71D-634A-9871-F5B8FB720C8C}"/>
              </a:ext>
            </a:extLst>
          </p:cNvPr>
          <p:cNvSpPr>
            <a:spLocks noGrp="1"/>
          </p:cNvSpPr>
          <p:nvPr>
            <p:ph type="body" idx="1"/>
          </p:nvPr>
        </p:nvSpPr>
        <p:spPr>
          <a:xfrm>
            <a:off x="822960" y="1371600"/>
            <a:ext cx="10515600" cy="4389120"/>
          </a:xfrm>
          <a:prstGeom prst="rect">
            <a:avLst/>
          </a:prstGeom>
        </p:spPr>
        <p:txBody>
          <a:bodyPr vert="horz" lIns="91440" tIns="45720" rIns="91440" bIns="45720" rtlCol="0">
            <a:normAutofit/>
          </a:bodyPr>
          <a:lstStyle/>
          <a:p>
            <a:pPr marL="0" indent="0">
              <a:lnSpc>
                <a:spcPct val="70000"/>
              </a:lnSpc>
              <a:buNone/>
            </a:pPr>
            <a:r>
              <a:rPr lang="en-US" sz="2400" b="1" dirty="0"/>
              <a:t>Subhead, Arial Bold 24pt</a:t>
            </a:r>
          </a:p>
          <a:p>
            <a:pPr lvl="0"/>
            <a:r>
              <a:rPr lang="en-US" dirty="0"/>
              <a:t>Body copy text is Arial 20pt left justified. Body copy text is Arial 20pt left justified. Body copy text is Arial 20pt left justified. Body copy text is Arial 20pt left justified. Body copy text is Arial 20pt left justified.</a:t>
            </a:r>
          </a:p>
        </p:txBody>
      </p:sp>
      <p:sp>
        <p:nvSpPr>
          <p:cNvPr id="2" name="Rectangle 1">
            <a:extLst>
              <a:ext uri="{FF2B5EF4-FFF2-40B4-BE49-F238E27FC236}">
                <a16:creationId xmlns:a16="http://schemas.microsoft.com/office/drawing/2014/main" id="{4018C726-D4A3-FF68-E782-A7A066FFCC2E}"/>
              </a:ext>
            </a:extLst>
          </p:cNvPr>
          <p:cNvSpPr/>
          <p:nvPr userDrawn="1"/>
        </p:nvSpPr>
        <p:spPr>
          <a:xfrm>
            <a:off x="0" y="0"/>
            <a:ext cx="12192000" cy="212601"/>
          </a:xfrm>
          <a:prstGeom prst="rect">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0820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ftr="0" dt="0"/>
  <p:txStyles>
    <p:titleStyle>
      <a:lvl1pPr algn="l" defTabSz="914400" rtl="0" eaLnBrk="1" latinLnBrk="0" hangingPunct="1">
        <a:lnSpc>
          <a:spcPct val="90000"/>
        </a:lnSpc>
        <a:spcBef>
          <a:spcPct val="0"/>
        </a:spcBef>
        <a:buNone/>
        <a:defRPr sz="4000" b="1" kern="120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78.png"/><Relationship Id="rId18" Type="http://schemas.openxmlformats.org/officeDocument/2006/relationships/image" Target="../media/image82.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77.png"/><Relationship Id="rId17" Type="http://schemas.openxmlformats.org/officeDocument/2006/relationships/image" Target="../media/image81.png"/><Relationship Id="rId2" Type="http://schemas.openxmlformats.org/officeDocument/2006/relationships/image" Target="../media/image44.png"/><Relationship Id="rId16" Type="http://schemas.microsoft.com/office/2007/relationships/hdphoto" Target="../media/hdphoto2.wdp"/><Relationship Id="rId20" Type="http://schemas.openxmlformats.org/officeDocument/2006/relationships/image" Target="../media/image58.jpe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76.png"/><Relationship Id="rId5" Type="http://schemas.openxmlformats.org/officeDocument/2006/relationships/image" Target="../media/image47.png"/><Relationship Id="rId15" Type="http://schemas.openxmlformats.org/officeDocument/2006/relationships/image" Target="../media/image80.png"/><Relationship Id="rId10" Type="http://schemas.openxmlformats.org/officeDocument/2006/relationships/image" Target="../media/image75.png"/><Relationship Id="rId19" Type="http://schemas.microsoft.com/office/2007/relationships/hdphoto" Target="../media/hdphoto3.wdp"/><Relationship Id="rId4" Type="http://schemas.openxmlformats.org/officeDocument/2006/relationships/image" Target="../media/image46.png"/><Relationship Id="rId9" Type="http://schemas.openxmlformats.org/officeDocument/2006/relationships/image" Target="../media/image74.png"/><Relationship Id="rId14"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jpeg"/><Relationship Id="rId7" Type="http://schemas.microsoft.com/office/2007/relationships/hdphoto" Target="../media/hdphoto1.wdp"/><Relationship Id="rId12"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2.jpe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5.png"/><Relationship Id="rId7" Type="http://schemas.openxmlformats.org/officeDocument/2006/relationships/image" Target="../media/image29.sv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19.png"/><Relationship Id="rId5" Type="http://schemas.openxmlformats.org/officeDocument/2006/relationships/image" Target="../media/image27.png"/><Relationship Id="rId15" Type="http://schemas.openxmlformats.org/officeDocument/2006/relationships/image" Target="../media/image34.jpeg"/><Relationship Id="rId10" Type="http://schemas.openxmlformats.org/officeDocument/2006/relationships/image" Target="../media/image21.png"/><Relationship Id="rId19" Type="http://schemas.openxmlformats.org/officeDocument/2006/relationships/image" Target="../media/image38.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3.jpe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15.jpeg"/><Relationship Id="rId12" Type="http://schemas.openxmlformats.org/officeDocument/2006/relationships/image" Target="../media/image46.png"/><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45.png"/><Relationship Id="rId5" Type="http://schemas.openxmlformats.org/officeDocument/2006/relationships/image" Target="../media/image41.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E47E1-A03E-4452-5AAA-0E9C72128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C8A56-6290-2D23-55D0-AC60B7837DD7}"/>
              </a:ext>
            </a:extLst>
          </p:cNvPr>
          <p:cNvSpPr>
            <a:spLocks noGrp="1"/>
          </p:cNvSpPr>
          <p:nvPr>
            <p:ph type="ctrTitle"/>
          </p:nvPr>
        </p:nvSpPr>
        <p:spPr>
          <a:xfrm>
            <a:off x="77848" y="534839"/>
            <a:ext cx="6198262" cy="2593372"/>
          </a:xfrm>
        </p:spPr>
        <p:txBody>
          <a:bodyPr>
            <a:noAutofit/>
          </a:bodyPr>
          <a:lstStyle/>
          <a:p>
            <a:r>
              <a:rPr lang="en-US" altLang="zh-CN" sz="2800" dirty="0"/>
              <a:t>Application of Artificial Intelligence Research in Biomedical Informatics</a:t>
            </a:r>
            <a:br>
              <a:rPr lang="en-US" altLang="zh-CN" sz="2800" dirty="0"/>
            </a:br>
            <a:br>
              <a:rPr lang="en-US" altLang="zh-CN" sz="2800" dirty="0"/>
            </a:br>
            <a:br>
              <a:rPr lang="en-US" altLang="zh-CN" sz="1600" dirty="0"/>
            </a:br>
            <a:r>
              <a:rPr lang="en-US" altLang="zh-CN" sz="2000" b="0" dirty="0"/>
              <a:t>- Informatics Bootcamp 2025</a:t>
            </a:r>
            <a:endParaRPr lang="en-US" altLang="zh-CN" sz="2000" dirty="0"/>
          </a:p>
        </p:txBody>
      </p:sp>
      <p:sp>
        <p:nvSpPr>
          <p:cNvPr id="5" name="Title 1">
            <a:extLst>
              <a:ext uri="{FF2B5EF4-FFF2-40B4-BE49-F238E27FC236}">
                <a16:creationId xmlns:a16="http://schemas.microsoft.com/office/drawing/2014/main" id="{8EB062A9-2141-FF73-B0DA-5B6201769C8A}"/>
              </a:ext>
            </a:extLst>
          </p:cNvPr>
          <p:cNvSpPr txBox="1">
            <a:spLocks/>
          </p:cNvSpPr>
          <p:nvPr/>
        </p:nvSpPr>
        <p:spPr>
          <a:xfrm>
            <a:off x="243102" y="3563926"/>
            <a:ext cx="5852898" cy="1086006"/>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5400" b="1" kern="1200" baseline="0">
                <a:solidFill>
                  <a:schemeClr val="bg1"/>
                </a:solidFill>
                <a:latin typeface="Arial" panose="020B0604020202020204" pitchFamily="34" charset="0"/>
                <a:ea typeface="+mj-ea"/>
                <a:cs typeface="Arial" panose="020B0604020202020204" pitchFamily="34" charset="0"/>
              </a:defRPr>
            </a:lvl1pPr>
          </a:lstStyle>
          <a:p>
            <a:pPr>
              <a:lnSpc>
                <a:spcPct val="100000"/>
              </a:lnSpc>
            </a:pPr>
            <a:r>
              <a:rPr lang="en-US" sz="1600" dirty="0"/>
              <a:t>Da Ma</a:t>
            </a:r>
          </a:p>
          <a:p>
            <a:pPr>
              <a:lnSpc>
                <a:spcPct val="100000"/>
              </a:lnSpc>
            </a:pPr>
            <a:r>
              <a:rPr lang="en-US" sz="1400" dirty="0"/>
              <a:t>Assistant Professor</a:t>
            </a:r>
          </a:p>
          <a:p>
            <a:r>
              <a:rPr lang="en-US" sz="1400" dirty="0"/>
              <a:t>Center for Artificial Intelligence Research</a:t>
            </a:r>
          </a:p>
          <a:p>
            <a:r>
              <a:rPr lang="en-US" sz="1400" dirty="0"/>
              <a:t>Alzheimer’s Disease Research Center</a:t>
            </a:r>
          </a:p>
          <a:p>
            <a:pPr>
              <a:lnSpc>
                <a:spcPct val="100000"/>
              </a:lnSpc>
            </a:pPr>
            <a:r>
              <a:rPr lang="en-US" sz="1400" dirty="0"/>
              <a:t>Biomedical Engineering | Internal Medicine | Geriatrics</a:t>
            </a:r>
          </a:p>
        </p:txBody>
      </p:sp>
    </p:spTree>
    <p:extLst>
      <p:ext uri="{BB962C8B-B14F-4D97-AF65-F5344CB8AC3E}">
        <p14:creationId xmlns:p14="http://schemas.microsoft.com/office/powerpoint/2010/main" val="3995988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6C87-F254-F927-7846-0A054BC061A6}"/>
              </a:ext>
            </a:extLst>
          </p:cNvPr>
          <p:cNvSpPr>
            <a:spLocks noGrp="1"/>
          </p:cNvSpPr>
          <p:nvPr>
            <p:ph type="title"/>
          </p:nvPr>
        </p:nvSpPr>
        <p:spPr>
          <a:xfrm>
            <a:off x="281796" y="365760"/>
            <a:ext cx="11170439" cy="877266"/>
          </a:xfrm>
        </p:spPr>
        <p:txBody>
          <a:bodyPr/>
          <a:lstStyle/>
          <a:p>
            <a:r>
              <a:rPr lang="en-US" sz="4000" b="1" dirty="0"/>
              <a:t>Area 2</a:t>
            </a:r>
            <a:r>
              <a:rPr lang="en-US" sz="4000" dirty="0"/>
              <a:t>: Disentangle Disease Heterogeneity</a:t>
            </a:r>
            <a:endParaRPr lang="en-US" dirty="0"/>
          </a:p>
        </p:txBody>
      </p:sp>
      <p:sp>
        <p:nvSpPr>
          <p:cNvPr id="4" name="Slide Number Placeholder 3">
            <a:extLst>
              <a:ext uri="{FF2B5EF4-FFF2-40B4-BE49-F238E27FC236}">
                <a16:creationId xmlns:a16="http://schemas.microsoft.com/office/drawing/2014/main" id="{6B980732-7986-D79E-E969-B744AD1CD09A}"/>
              </a:ext>
            </a:extLst>
          </p:cNvPr>
          <p:cNvSpPr>
            <a:spLocks noGrp="1"/>
          </p:cNvSpPr>
          <p:nvPr>
            <p:ph type="sldNum" sz="quarter" idx="10"/>
          </p:nvPr>
        </p:nvSpPr>
        <p:spPr/>
        <p:txBody>
          <a:bodyPr/>
          <a:lstStyle/>
          <a:p>
            <a:fld id="{DE332E15-C62E-4087-B8CA-882AA71AC5D9}" type="slidenum">
              <a:rPr lang="en-US" smtClean="0"/>
              <a:t>10</a:t>
            </a:fld>
            <a:endParaRPr lang="en-US"/>
          </a:p>
        </p:txBody>
      </p:sp>
      <p:pic>
        <p:nvPicPr>
          <p:cNvPr id="5" name="Content Placeholder 6">
            <a:extLst>
              <a:ext uri="{FF2B5EF4-FFF2-40B4-BE49-F238E27FC236}">
                <a16:creationId xmlns:a16="http://schemas.microsoft.com/office/drawing/2014/main" id="{FC47BCCE-3402-B6E1-280A-63DBECCAE12C}"/>
              </a:ext>
            </a:extLst>
          </p:cNvPr>
          <p:cNvPicPr>
            <a:picLocks noGrp="1" noChangeAspect="1"/>
          </p:cNvPicPr>
          <p:nvPr>
            <p:ph idx="1"/>
          </p:nvPr>
        </p:nvPicPr>
        <p:blipFill rotWithShape="1">
          <a:blip r:embed="rId2"/>
          <a:srcRect t="4829"/>
          <a:stretch/>
        </p:blipFill>
        <p:spPr>
          <a:xfrm>
            <a:off x="476702" y="1825220"/>
            <a:ext cx="4791933" cy="4248521"/>
          </a:xfrm>
        </p:spPr>
      </p:pic>
      <p:pic>
        <p:nvPicPr>
          <p:cNvPr id="7" name="Picture 6">
            <a:extLst>
              <a:ext uri="{FF2B5EF4-FFF2-40B4-BE49-F238E27FC236}">
                <a16:creationId xmlns:a16="http://schemas.microsoft.com/office/drawing/2014/main" id="{1CC69A29-DC1E-807F-FD4B-756DB4C2C032}"/>
              </a:ext>
            </a:extLst>
          </p:cNvPr>
          <p:cNvPicPr>
            <a:picLocks noChangeAspect="1"/>
          </p:cNvPicPr>
          <p:nvPr/>
        </p:nvPicPr>
        <p:blipFill>
          <a:blip r:embed="rId3"/>
          <a:stretch>
            <a:fillRect/>
          </a:stretch>
        </p:blipFill>
        <p:spPr>
          <a:xfrm>
            <a:off x="5848708" y="3321713"/>
            <a:ext cx="6343291" cy="2752029"/>
          </a:xfrm>
          <a:prstGeom prst="rect">
            <a:avLst/>
          </a:prstGeom>
        </p:spPr>
      </p:pic>
      <p:grpSp>
        <p:nvGrpSpPr>
          <p:cNvPr id="8" name="Group 7">
            <a:extLst>
              <a:ext uri="{FF2B5EF4-FFF2-40B4-BE49-F238E27FC236}">
                <a16:creationId xmlns:a16="http://schemas.microsoft.com/office/drawing/2014/main" id="{03C52A61-A98B-2FE8-D03F-4E2186F8612F}"/>
              </a:ext>
            </a:extLst>
          </p:cNvPr>
          <p:cNvGrpSpPr/>
          <p:nvPr/>
        </p:nvGrpSpPr>
        <p:grpSpPr>
          <a:xfrm>
            <a:off x="5572664" y="1825221"/>
            <a:ext cx="6469811" cy="774206"/>
            <a:chOff x="554052" y="2983743"/>
            <a:chExt cx="10699229" cy="1776687"/>
          </a:xfrm>
        </p:grpSpPr>
        <p:sp>
          <p:nvSpPr>
            <p:cNvPr id="9" name="Arrow: Right 8">
              <a:extLst>
                <a:ext uri="{FF2B5EF4-FFF2-40B4-BE49-F238E27FC236}">
                  <a16:creationId xmlns:a16="http://schemas.microsoft.com/office/drawing/2014/main" id="{D0A67ACB-DDBC-BEA3-D20A-DB1788455C18}"/>
                </a:ext>
              </a:extLst>
            </p:cNvPr>
            <p:cNvSpPr/>
            <p:nvPr/>
          </p:nvSpPr>
          <p:spPr>
            <a:xfrm>
              <a:off x="1213088" y="4409764"/>
              <a:ext cx="2314575" cy="232346"/>
            </a:xfrm>
            <a:prstGeom prst="rightArrow">
              <a:avLst>
                <a:gd name="adj1" fmla="val 50000"/>
                <a:gd name="adj2" fmla="val 13199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sp>
          <p:nvSpPr>
            <p:cNvPr id="10" name="Rectangle: Rounded Corners 9">
              <a:extLst>
                <a:ext uri="{FF2B5EF4-FFF2-40B4-BE49-F238E27FC236}">
                  <a16:creationId xmlns:a16="http://schemas.microsoft.com/office/drawing/2014/main" id="{C710BED8-7C38-0729-979D-344788C32003}"/>
                </a:ext>
              </a:extLst>
            </p:cNvPr>
            <p:cNvSpPr/>
            <p:nvPr/>
          </p:nvSpPr>
          <p:spPr>
            <a:xfrm>
              <a:off x="554052" y="4303230"/>
              <a:ext cx="824650" cy="4572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a:solidFill>
                    <a:schemeClr val="tx1"/>
                  </a:solidFill>
                </a:rPr>
                <a:t>noise</a:t>
              </a:r>
            </a:p>
          </p:txBody>
        </p:sp>
        <p:sp>
          <p:nvSpPr>
            <p:cNvPr id="11" name="Rectangle: Rounded Corners 10">
              <a:extLst>
                <a:ext uri="{FF2B5EF4-FFF2-40B4-BE49-F238E27FC236}">
                  <a16:creationId xmlns:a16="http://schemas.microsoft.com/office/drawing/2014/main" id="{7DD5F1E8-84B5-32B1-B407-FBED416D3006}"/>
                </a:ext>
              </a:extLst>
            </p:cNvPr>
            <p:cNvSpPr/>
            <p:nvPr/>
          </p:nvSpPr>
          <p:spPr>
            <a:xfrm>
              <a:off x="1648405" y="4303230"/>
              <a:ext cx="1247775" cy="457200"/>
            </a:xfrm>
            <a:prstGeom prst="round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a:solidFill>
                    <a:srgbClr val="C00000"/>
                  </a:solidFill>
                </a:rPr>
                <a:t>Generator</a:t>
              </a:r>
            </a:p>
          </p:txBody>
        </p:sp>
        <p:sp>
          <p:nvSpPr>
            <p:cNvPr id="12" name="Rectangle: Rounded Corners 11">
              <a:extLst>
                <a:ext uri="{FF2B5EF4-FFF2-40B4-BE49-F238E27FC236}">
                  <a16:creationId xmlns:a16="http://schemas.microsoft.com/office/drawing/2014/main" id="{61F3544A-1851-010C-03F7-3EE0DEBC25F6}"/>
                </a:ext>
              </a:extLst>
            </p:cNvPr>
            <p:cNvSpPr/>
            <p:nvPr/>
          </p:nvSpPr>
          <p:spPr>
            <a:xfrm>
              <a:off x="6380714" y="3548892"/>
              <a:ext cx="1616534" cy="1150491"/>
            </a:xfrm>
            <a:prstGeom prst="roundRect">
              <a:avLst/>
            </a:prstGeom>
            <a:noFill/>
            <a:ln w="19050">
              <a:solidFill>
                <a:srgbClr val="0000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a:solidFill>
                    <a:srgbClr val="0000F6"/>
                  </a:solidFill>
                </a:rPr>
                <a:t>Discriminator</a:t>
              </a:r>
            </a:p>
            <a:p>
              <a:pPr algn="ctr"/>
              <a:r>
                <a:rPr lang="en-CA" sz="1000">
                  <a:solidFill>
                    <a:srgbClr val="0000F6"/>
                  </a:solidFill>
                </a:rPr>
                <a:t>(Classifier)</a:t>
              </a:r>
            </a:p>
          </p:txBody>
        </p:sp>
        <p:sp>
          <p:nvSpPr>
            <p:cNvPr id="13" name="Rectangle: Rounded Corners 12">
              <a:extLst>
                <a:ext uri="{FF2B5EF4-FFF2-40B4-BE49-F238E27FC236}">
                  <a16:creationId xmlns:a16="http://schemas.microsoft.com/office/drawing/2014/main" id="{1A19AFA4-4EC5-B77D-EB4F-8D50A916009F}"/>
                </a:ext>
              </a:extLst>
            </p:cNvPr>
            <p:cNvSpPr/>
            <p:nvPr/>
          </p:nvSpPr>
          <p:spPr>
            <a:xfrm>
              <a:off x="3553161" y="3520600"/>
              <a:ext cx="1909102" cy="4572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a:solidFill>
                    <a:schemeClr val="tx1"/>
                  </a:solidFill>
                </a:rPr>
                <a:t>Real input feature </a:t>
              </a:r>
            </a:p>
          </p:txBody>
        </p:sp>
        <p:sp>
          <p:nvSpPr>
            <p:cNvPr id="14" name="Rectangle: Rounded Corners 13">
              <a:extLst>
                <a:ext uri="{FF2B5EF4-FFF2-40B4-BE49-F238E27FC236}">
                  <a16:creationId xmlns:a16="http://schemas.microsoft.com/office/drawing/2014/main" id="{C31C6397-81A5-A85D-6119-B4F8C5A9A885}"/>
                </a:ext>
              </a:extLst>
            </p:cNvPr>
            <p:cNvSpPr/>
            <p:nvPr/>
          </p:nvSpPr>
          <p:spPr>
            <a:xfrm>
              <a:off x="3537188" y="4361853"/>
              <a:ext cx="1909102" cy="33995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tx1"/>
                  </a:solidFill>
                </a:rPr>
                <a:t>Fake input feature </a:t>
              </a:r>
            </a:p>
          </p:txBody>
        </p:sp>
        <p:sp>
          <p:nvSpPr>
            <p:cNvPr id="15" name="Arrow: Down 14">
              <a:extLst>
                <a:ext uri="{FF2B5EF4-FFF2-40B4-BE49-F238E27FC236}">
                  <a16:creationId xmlns:a16="http://schemas.microsoft.com/office/drawing/2014/main" id="{3B5C69D2-26D8-1F38-4716-457F2074FD57}"/>
                </a:ext>
              </a:extLst>
            </p:cNvPr>
            <p:cNvSpPr/>
            <p:nvPr/>
          </p:nvSpPr>
          <p:spPr>
            <a:xfrm rot="17401848">
              <a:off x="5766418" y="3483750"/>
              <a:ext cx="278745" cy="797917"/>
            </a:xfrm>
            <a:prstGeom prst="downArrow">
              <a:avLst>
                <a:gd name="adj1" fmla="val 50000"/>
                <a:gd name="adj2" fmla="val 9233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sp>
          <p:nvSpPr>
            <p:cNvPr id="16" name="Arrow: Down 15">
              <a:extLst>
                <a:ext uri="{FF2B5EF4-FFF2-40B4-BE49-F238E27FC236}">
                  <a16:creationId xmlns:a16="http://schemas.microsoft.com/office/drawing/2014/main" id="{8AE34A43-2712-A050-3932-35E08753F9C8}"/>
                </a:ext>
              </a:extLst>
            </p:cNvPr>
            <p:cNvSpPr/>
            <p:nvPr/>
          </p:nvSpPr>
          <p:spPr>
            <a:xfrm rot="14483602">
              <a:off x="5767032" y="4006688"/>
              <a:ext cx="278745" cy="797917"/>
            </a:xfrm>
            <a:prstGeom prst="downArrow">
              <a:avLst>
                <a:gd name="adj1" fmla="val 50000"/>
                <a:gd name="adj2" fmla="val 9233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sp>
          <p:nvSpPr>
            <p:cNvPr id="17" name="Rectangle: Rounded Corners 16">
              <a:extLst>
                <a:ext uri="{FF2B5EF4-FFF2-40B4-BE49-F238E27FC236}">
                  <a16:creationId xmlns:a16="http://schemas.microsoft.com/office/drawing/2014/main" id="{A454BC3E-6530-F409-FEEB-4C9699D004F4}"/>
                </a:ext>
              </a:extLst>
            </p:cNvPr>
            <p:cNvSpPr/>
            <p:nvPr/>
          </p:nvSpPr>
          <p:spPr>
            <a:xfrm>
              <a:off x="8890357" y="4381284"/>
              <a:ext cx="1235175" cy="33995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a:solidFill>
                    <a:schemeClr val="tx1"/>
                  </a:solidFill>
                </a:rPr>
                <a:t>Fake class</a:t>
              </a:r>
            </a:p>
          </p:txBody>
        </p:sp>
        <p:sp>
          <p:nvSpPr>
            <p:cNvPr id="18" name="Arrow: Down 17">
              <a:extLst>
                <a:ext uri="{FF2B5EF4-FFF2-40B4-BE49-F238E27FC236}">
                  <a16:creationId xmlns:a16="http://schemas.microsoft.com/office/drawing/2014/main" id="{E102059A-1637-855E-5094-556207657305}"/>
                </a:ext>
              </a:extLst>
            </p:cNvPr>
            <p:cNvSpPr/>
            <p:nvPr/>
          </p:nvSpPr>
          <p:spPr>
            <a:xfrm rot="17401848">
              <a:off x="8310550" y="4065283"/>
              <a:ext cx="278745" cy="797917"/>
            </a:xfrm>
            <a:prstGeom prst="downArrow">
              <a:avLst>
                <a:gd name="adj1" fmla="val 50000"/>
                <a:gd name="adj2" fmla="val 9233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sp>
          <p:nvSpPr>
            <p:cNvPr id="19" name="Arrow: Down 18">
              <a:extLst>
                <a:ext uri="{FF2B5EF4-FFF2-40B4-BE49-F238E27FC236}">
                  <a16:creationId xmlns:a16="http://schemas.microsoft.com/office/drawing/2014/main" id="{BA5509BE-A474-8E08-E6CC-65C013C374BA}"/>
                </a:ext>
              </a:extLst>
            </p:cNvPr>
            <p:cNvSpPr/>
            <p:nvPr/>
          </p:nvSpPr>
          <p:spPr>
            <a:xfrm rot="14483602">
              <a:off x="8333997" y="3411801"/>
              <a:ext cx="278745" cy="797917"/>
            </a:xfrm>
            <a:prstGeom prst="downArrow">
              <a:avLst>
                <a:gd name="adj1" fmla="val 50000"/>
                <a:gd name="adj2" fmla="val 9233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sp>
          <p:nvSpPr>
            <p:cNvPr id="20" name="Left Brace 19">
              <a:extLst>
                <a:ext uri="{FF2B5EF4-FFF2-40B4-BE49-F238E27FC236}">
                  <a16:creationId xmlns:a16="http://schemas.microsoft.com/office/drawing/2014/main" id="{D9C01902-EE7B-81ED-082F-E821C75E0CC5}"/>
                </a:ext>
              </a:extLst>
            </p:cNvPr>
            <p:cNvSpPr/>
            <p:nvPr/>
          </p:nvSpPr>
          <p:spPr>
            <a:xfrm>
              <a:off x="10280481" y="3126479"/>
              <a:ext cx="217645" cy="1070168"/>
            </a:xfrm>
            <a:prstGeom prst="leftBrace">
              <a:avLst>
                <a:gd name="adj1" fmla="val 7072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000"/>
            </a:p>
          </p:txBody>
        </p:sp>
        <p:sp>
          <p:nvSpPr>
            <p:cNvPr id="21" name="Rectangle: Rounded Corners 20">
              <a:extLst>
                <a:ext uri="{FF2B5EF4-FFF2-40B4-BE49-F238E27FC236}">
                  <a16:creationId xmlns:a16="http://schemas.microsoft.com/office/drawing/2014/main" id="{029A9881-E5CB-65E0-DC53-931373579C12}"/>
                </a:ext>
              </a:extLst>
            </p:cNvPr>
            <p:cNvSpPr/>
            <p:nvPr/>
          </p:nvSpPr>
          <p:spPr>
            <a:xfrm>
              <a:off x="8906330" y="3496783"/>
              <a:ext cx="1376726" cy="339954"/>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a:solidFill>
                    <a:schemeClr val="tx1"/>
                  </a:solidFill>
                </a:rPr>
                <a:t>Real </a:t>
              </a:r>
              <a:r>
                <a:rPr lang="en-US" altLang="zh-CN" sz="1000">
                  <a:solidFill>
                    <a:schemeClr val="tx1"/>
                  </a:solidFill>
                </a:rPr>
                <a:t>classes</a:t>
              </a:r>
              <a:endParaRPr lang="en-CA" sz="1000">
                <a:solidFill>
                  <a:schemeClr val="tx1"/>
                </a:solidFill>
              </a:endParaRPr>
            </a:p>
          </p:txBody>
        </p:sp>
        <p:sp>
          <p:nvSpPr>
            <p:cNvPr id="22" name="Rectangle: Rounded Corners 21">
              <a:extLst>
                <a:ext uri="{FF2B5EF4-FFF2-40B4-BE49-F238E27FC236}">
                  <a16:creationId xmlns:a16="http://schemas.microsoft.com/office/drawing/2014/main" id="{6CE406D9-430D-B770-11B4-628627FB8B12}"/>
                </a:ext>
              </a:extLst>
            </p:cNvPr>
            <p:cNvSpPr/>
            <p:nvPr/>
          </p:nvSpPr>
          <p:spPr>
            <a:xfrm>
              <a:off x="10584416" y="2983743"/>
              <a:ext cx="661914" cy="33995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NC</a:t>
              </a:r>
              <a:endParaRPr lang="en-CA" sz="1000">
                <a:solidFill>
                  <a:schemeClr val="tx1"/>
                </a:solidFill>
              </a:endParaRPr>
            </a:p>
          </p:txBody>
        </p:sp>
        <p:sp>
          <p:nvSpPr>
            <p:cNvPr id="23" name="Rectangle: Rounded Corners 22">
              <a:extLst>
                <a:ext uri="{FF2B5EF4-FFF2-40B4-BE49-F238E27FC236}">
                  <a16:creationId xmlns:a16="http://schemas.microsoft.com/office/drawing/2014/main" id="{43D08CED-467C-7CFF-5539-91534F41DCC4}"/>
                </a:ext>
              </a:extLst>
            </p:cNvPr>
            <p:cNvSpPr/>
            <p:nvPr/>
          </p:nvSpPr>
          <p:spPr>
            <a:xfrm>
              <a:off x="10584415" y="3470805"/>
              <a:ext cx="661914" cy="33995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AD</a:t>
              </a:r>
              <a:endParaRPr lang="en-CA" sz="1000">
                <a:solidFill>
                  <a:schemeClr val="tx1"/>
                </a:solidFill>
              </a:endParaRPr>
            </a:p>
          </p:txBody>
        </p:sp>
        <p:sp>
          <p:nvSpPr>
            <p:cNvPr id="24" name="Rectangle: Rounded Corners 23">
              <a:extLst>
                <a:ext uri="{FF2B5EF4-FFF2-40B4-BE49-F238E27FC236}">
                  <a16:creationId xmlns:a16="http://schemas.microsoft.com/office/drawing/2014/main" id="{5D0DCAC4-DE61-AFF3-E99B-0E43A29AB26C}"/>
                </a:ext>
              </a:extLst>
            </p:cNvPr>
            <p:cNvSpPr/>
            <p:nvPr/>
          </p:nvSpPr>
          <p:spPr>
            <a:xfrm>
              <a:off x="10591367" y="3992125"/>
              <a:ext cx="661914" cy="33995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FTD</a:t>
              </a:r>
              <a:endParaRPr lang="en-CA" sz="1000">
                <a:solidFill>
                  <a:schemeClr val="tx1"/>
                </a:solidFill>
              </a:endParaRPr>
            </a:p>
          </p:txBody>
        </p:sp>
      </p:grpSp>
      <p:sp>
        <p:nvSpPr>
          <p:cNvPr id="25" name="Content Placeholder 2">
            <a:extLst>
              <a:ext uri="{FF2B5EF4-FFF2-40B4-BE49-F238E27FC236}">
                <a16:creationId xmlns:a16="http://schemas.microsoft.com/office/drawing/2014/main" id="{F88BFB0A-9DD4-FA71-C22E-57DC5800A1CE}"/>
              </a:ext>
            </a:extLst>
          </p:cNvPr>
          <p:cNvSpPr txBox="1">
            <a:spLocks/>
          </p:cNvSpPr>
          <p:nvPr/>
        </p:nvSpPr>
        <p:spPr>
          <a:xfrm>
            <a:off x="326159" y="1079808"/>
            <a:ext cx="11283663" cy="126225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Multi-modal Multi-type Generative </a:t>
            </a:r>
            <a:r>
              <a:rPr lang="en-US" dirty="0" err="1"/>
              <a:t>Adverserial</a:t>
            </a:r>
            <a:r>
              <a:rPr lang="en-US" dirty="0"/>
              <a:t> </a:t>
            </a:r>
            <a:r>
              <a:rPr lang="en-US" dirty="0" err="1"/>
              <a:t>Netowrk</a:t>
            </a:r>
            <a:r>
              <a:rPr lang="en-US" dirty="0"/>
              <a:t> (GAN) based dementia subtyping </a:t>
            </a:r>
          </a:p>
          <a:p>
            <a:pPr marL="342900" indent="-34290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B3214041-00F8-4CF6-B8A7-501E47BCDA81}"/>
              </a:ext>
            </a:extLst>
          </p:cNvPr>
          <p:cNvSpPr txBox="1"/>
          <p:nvPr/>
        </p:nvSpPr>
        <p:spPr>
          <a:xfrm>
            <a:off x="8480042" y="5778192"/>
            <a:ext cx="3039987" cy="261610"/>
          </a:xfrm>
          <a:prstGeom prst="rect">
            <a:avLst/>
          </a:prstGeom>
          <a:noFill/>
        </p:spPr>
        <p:txBody>
          <a:bodyPr wrap="square">
            <a:spAutoFit/>
          </a:bodyPr>
          <a:lstStyle/>
          <a:p>
            <a:r>
              <a:rPr lang="en-US" sz="1100" b="0" i="1" dirty="0">
                <a:effectLst/>
                <a:latin typeface="Arial" panose="020B0604020202020204" pitchFamily="34" charset="0"/>
              </a:rPr>
              <a:t>Ma D, et al. Front. </a:t>
            </a:r>
            <a:r>
              <a:rPr lang="en-US" sz="1100" b="0" i="1" dirty="0" err="1">
                <a:effectLst/>
                <a:latin typeface="Arial" panose="020B0604020202020204" pitchFamily="34" charset="0"/>
              </a:rPr>
              <a:t>Neurosci</a:t>
            </a:r>
            <a:r>
              <a:rPr lang="en-US" sz="1100" b="0" i="1" dirty="0">
                <a:effectLst/>
                <a:latin typeface="Arial" panose="020B0604020202020204" pitchFamily="34" charset="0"/>
              </a:rPr>
              <a:t>. 2021 | 2024</a:t>
            </a:r>
            <a:endParaRPr lang="en-US" sz="1100" i="1" dirty="0"/>
          </a:p>
        </p:txBody>
      </p:sp>
    </p:spTree>
    <p:extLst>
      <p:ext uri="{BB962C8B-B14F-4D97-AF65-F5344CB8AC3E}">
        <p14:creationId xmlns:p14="http://schemas.microsoft.com/office/powerpoint/2010/main" val="838979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A4E41-2A5D-55FA-FFC0-6ED1AFFBEB90}"/>
              </a:ext>
            </a:extLst>
          </p:cNvPr>
          <p:cNvSpPr>
            <a:spLocks noGrp="1"/>
          </p:cNvSpPr>
          <p:nvPr>
            <p:ph type="title"/>
          </p:nvPr>
        </p:nvSpPr>
        <p:spPr/>
        <p:txBody>
          <a:bodyPr/>
          <a:lstStyle/>
          <a:p>
            <a:r>
              <a:rPr lang="en-US" dirty="0"/>
              <a:t>Area 3: Biological Aging | Healthy Aging</a:t>
            </a:r>
          </a:p>
        </p:txBody>
      </p:sp>
      <p:sp>
        <p:nvSpPr>
          <p:cNvPr id="3" name="Content Placeholder 2">
            <a:extLst>
              <a:ext uri="{FF2B5EF4-FFF2-40B4-BE49-F238E27FC236}">
                <a16:creationId xmlns:a16="http://schemas.microsoft.com/office/drawing/2014/main" id="{94E482CE-EBCA-6BA9-7B3F-34639B715129}"/>
              </a:ext>
            </a:extLst>
          </p:cNvPr>
          <p:cNvSpPr>
            <a:spLocks noGrp="1"/>
          </p:cNvSpPr>
          <p:nvPr>
            <p:ph idx="1"/>
          </p:nvPr>
        </p:nvSpPr>
        <p:spPr>
          <a:xfrm>
            <a:off x="937441" y="1125183"/>
            <a:ext cx="4368165" cy="4775546"/>
          </a:xfrm>
        </p:spPr>
        <p:txBody>
          <a:bodyPr/>
          <a:lstStyle/>
          <a:p>
            <a:pPr marL="342900" indent="-342900">
              <a:buFont typeface="Arial" panose="020B0604020202020204" pitchFamily="34" charset="0"/>
              <a:buChar char="•"/>
            </a:pPr>
            <a:r>
              <a:rPr lang="en-US" dirty="0"/>
              <a:t>Radiological Brain Aging</a:t>
            </a:r>
          </a:p>
        </p:txBody>
      </p:sp>
      <p:sp>
        <p:nvSpPr>
          <p:cNvPr id="4" name="Slide Number Placeholder 3">
            <a:extLst>
              <a:ext uri="{FF2B5EF4-FFF2-40B4-BE49-F238E27FC236}">
                <a16:creationId xmlns:a16="http://schemas.microsoft.com/office/drawing/2014/main" id="{22C56F1B-9D66-CB9D-68AF-04E0C7969761}"/>
              </a:ext>
            </a:extLst>
          </p:cNvPr>
          <p:cNvSpPr>
            <a:spLocks noGrp="1"/>
          </p:cNvSpPr>
          <p:nvPr>
            <p:ph type="sldNum" sz="quarter" idx="10"/>
          </p:nvPr>
        </p:nvSpPr>
        <p:spPr/>
        <p:txBody>
          <a:bodyPr/>
          <a:lstStyle/>
          <a:p>
            <a:fld id="{DE332E15-C62E-4087-B8CA-882AA71AC5D9}" type="slidenum">
              <a:rPr lang="en-US" smtClean="0"/>
              <a:t>11</a:t>
            </a:fld>
            <a:endParaRPr lang="en-US"/>
          </a:p>
        </p:txBody>
      </p:sp>
      <p:cxnSp>
        <p:nvCxnSpPr>
          <p:cNvPr id="5" name="Straight Connector 4">
            <a:extLst>
              <a:ext uri="{FF2B5EF4-FFF2-40B4-BE49-F238E27FC236}">
                <a16:creationId xmlns:a16="http://schemas.microsoft.com/office/drawing/2014/main" id="{F76D4E6C-BA76-E4F5-1420-19CBBF17A2B3}"/>
              </a:ext>
            </a:extLst>
          </p:cNvPr>
          <p:cNvCxnSpPr>
            <a:cxnSpLocks/>
          </p:cNvCxnSpPr>
          <p:nvPr/>
        </p:nvCxnSpPr>
        <p:spPr>
          <a:xfrm>
            <a:off x="5886450" y="1036353"/>
            <a:ext cx="0" cy="4959350"/>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25D00EC0-28FC-A661-AC08-FE4EC5C8F2DD}"/>
              </a:ext>
            </a:extLst>
          </p:cNvPr>
          <p:cNvSpPr txBox="1">
            <a:spLocks/>
          </p:cNvSpPr>
          <p:nvPr/>
        </p:nvSpPr>
        <p:spPr>
          <a:xfrm>
            <a:off x="6355067" y="1125183"/>
            <a:ext cx="5365819" cy="477554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t>Epigenomic Aging -- DNA Methylation Clock</a:t>
            </a:r>
          </a:p>
        </p:txBody>
      </p:sp>
      <p:pic>
        <p:nvPicPr>
          <p:cNvPr id="8" name="Picture 7">
            <a:extLst>
              <a:ext uri="{FF2B5EF4-FFF2-40B4-BE49-F238E27FC236}">
                <a16:creationId xmlns:a16="http://schemas.microsoft.com/office/drawing/2014/main" id="{20068FE3-6F00-C551-648F-26B1D64D9FB6}"/>
              </a:ext>
            </a:extLst>
          </p:cNvPr>
          <p:cNvPicPr>
            <a:picLocks noChangeAspect="1"/>
          </p:cNvPicPr>
          <p:nvPr/>
        </p:nvPicPr>
        <p:blipFill>
          <a:blip r:embed="rId3"/>
          <a:stretch>
            <a:fillRect/>
          </a:stretch>
        </p:blipFill>
        <p:spPr>
          <a:xfrm>
            <a:off x="7270957" y="1799098"/>
            <a:ext cx="3979430" cy="2079232"/>
          </a:xfrm>
          <a:prstGeom prst="rect">
            <a:avLst/>
          </a:prstGeom>
        </p:spPr>
      </p:pic>
      <p:pic>
        <p:nvPicPr>
          <p:cNvPr id="12" name="Picture 11">
            <a:extLst>
              <a:ext uri="{FF2B5EF4-FFF2-40B4-BE49-F238E27FC236}">
                <a16:creationId xmlns:a16="http://schemas.microsoft.com/office/drawing/2014/main" id="{950E8540-A0F0-8A99-9DE7-D5B339CA78CF}"/>
              </a:ext>
            </a:extLst>
          </p:cNvPr>
          <p:cNvPicPr>
            <a:picLocks noChangeAspect="1"/>
          </p:cNvPicPr>
          <p:nvPr/>
        </p:nvPicPr>
        <p:blipFill>
          <a:blip r:embed="rId4"/>
          <a:stretch>
            <a:fillRect/>
          </a:stretch>
        </p:blipFill>
        <p:spPr>
          <a:xfrm>
            <a:off x="6355067" y="4143946"/>
            <a:ext cx="2626126" cy="1608838"/>
          </a:xfrm>
          <a:prstGeom prst="rect">
            <a:avLst/>
          </a:prstGeom>
        </p:spPr>
      </p:pic>
      <p:pic>
        <p:nvPicPr>
          <p:cNvPr id="14" name="Picture 13">
            <a:extLst>
              <a:ext uri="{FF2B5EF4-FFF2-40B4-BE49-F238E27FC236}">
                <a16:creationId xmlns:a16="http://schemas.microsoft.com/office/drawing/2014/main" id="{1BDAA447-CDA8-2656-2D74-BEA11D1A42BB}"/>
              </a:ext>
            </a:extLst>
          </p:cNvPr>
          <p:cNvPicPr>
            <a:picLocks noChangeAspect="1"/>
          </p:cNvPicPr>
          <p:nvPr/>
        </p:nvPicPr>
        <p:blipFill>
          <a:blip r:embed="rId5"/>
          <a:stretch>
            <a:fillRect/>
          </a:stretch>
        </p:blipFill>
        <p:spPr>
          <a:xfrm>
            <a:off x="9399791" y="4143946"/>
            <a:ext cx="2492419" cy="1638465"/>
          </a:xfrm>
          <a:prstGeom prst="rect">
            <a:avLst/>
          </a:prstGeom>
        </p:spPr>
      </p:pic>
      <p:sp>
        <p:nvSpPr>
          <p:cNvPr id="15" name="Content Placeholder 2">
            <a:extLst>
              <a:ext uri="{FF2B5EF4-FFF2-40B4-BE49-F238E27FC236}">
                <a16:creationId xmlns:a16="http://schemas.microsoft.com/office/drawing/2014/main" id="{A34B640C-204A-FDAF-146B-8936024C626C}"/>
              </a:ext>
            </a:extLst>
          </p:cNvPr>
          <p:cNvSpPr txBox="1">
            <a:spLocks/>
          </p:cNvSpPr>
          <p:nvPr/>
        </p:nvSpPr>
        <p:spPr>
          <a:xfrm>
            <a:off x="9913926" y="3864063"/>
            <a:ext cx="2037210" cy="33339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Age group clustering</a:t>
            </a:r>
          </a:p>
        </p:txBody>
      </p:sp>
      <p:sp>
        <p:nvSpPr>
          <p:cNvPr id="16" name="Content Placeholder 2">
            <a:extLst>
              <a:ext uri="{FF2B5EF4-FFF2-40B4-BE49-F238E27FC236}">
                <a16:creationId xmlns:a16="http://schemas.microsoft.com/office/drawing/2014/main" id="{4E803B2D-4CDC-7C4C-0157-7669CD0E8E89}"/>
              </a:ext>
            </a:extLst>
          </p:cNvPr>
          <p:cNvSpPr txBox="1">
            <a:spLocks/>
          </p:cNvSpPr>
          <p:nvPr/>
        </p:nvSpPr>
        <p:spPr>
          <a:xfrm>
            <a:off x="6540405" y="3864063"/>
            <a:ext cx="2590734" cy="333390"/>
          </a:xfrm>
          <a:prstGeom prst="rect">
            <a:avLst/>
          </a:prstGeom>
        </p:spPr>
        <p:txBody>
          <a:bodyPr vert="horz" lIns="91440" tIns="45720" rIns="91440" bIns="45720" rtlCol="0">
            <a:normAutofit fontScale="92500"/>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Biological </a:t>
            </a:r>
            <a:r>
              <a:rPr lang="en-US" sz="1400" dirty="0" err="1"/>
              <a:t>v.s</a:t>
            </a:r>
            <a:r>
              <a:rPr lang="en-US" sz="1400" dirty="0"/>
              <a:t>. chronological age</a:t>
            </a:r>
          </a:p>
        </p:txBody>
      </p:sp>
      <p:sp>
        <p:nvSpPr>
          <p:cNvPr id="17" name="Content Placeholder 2">
            <a:extLst>
              <a:ext uri="{FF2B5EF4-FFF2-40B4-BE49-F238E27FC236}">
                <a16:creationId xmlns:a16="http://schemas.microsoft.com/office/drawing/2014/main" id="{55D4EF42-6A47-93B2-0B7E-32D804EAE0B7}"/>
              </a:ext>
            </a:extLst>
          </p:cNvPr>
          <p:cNvSpPr txBox="1">
            <a:spLocks/>
          </p:cNvSpPr>
          <p:nvPr/>
        </p:nvSpPr>
        <p:spPr>
          <a:xfrm>
            <a:off x="6886395" y="1572956"/>
            <a:ext cx="5093557" cy="33339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t>Temporal Convolutional Network (TCN): Temporal + dilation blocks</a:t>
            </a:r>
          </a:p>
        </p:txBody>
      </p:sp>
      <p:sp>
        <p:nvSpPr>
          <p:cNvPr id="18" name="TextBox 17">
            <a:extLst>
              <a:ext uri="{FF2B5EF4-FFF2-40B4-BE49-F238E27FC236}">
                <a16:creationId xmlns:a16="http://schemas.microsoft.com/office/drawing/2014/main" id="{4BF43485-E395-A694-BE70-34BD82488D91}"/>
              </a:ext>
            </a:extLst>
          </p:cNvPr>
          <p:cNvSpPr txBox="1"/>
          <p:nvPr/>
        </p:nvSpPr>
        <p:spPr>
          <a:xfrm>
            <a:off x="9434740" y="5864898"/>
            <a:ext cx="2422519" cy="261610"/>
          </a:xfrm>
          <a:prstGeom prst="rect">
            <a:avLst/>
          </a:prstGeom>
          <a:noFill/>
        </p:spPr>
        <p:txBody>
          <a:bodyPr wrap="square">
            <a:spAutoFit/>
          </a:bodyPr>
          <a:lstStyle/>
          <a:p>
            <a:r>
              <a:rPr lang="en-CA" sz="1100" i="1" dirty="0">
                <a:latin typeface="Arial" panose="020B0604020202020204" pitchFamily="34" charset="0"/>
              </a:rPr>
              <a:t>Dip SA, Ma D, et</a:t>
            </a:r>
            <a:r>
              <a:rPr lang="zh-CN" altLang="en-US" sz="1100" i="1" dirty="0">
                <a:latin typeface="Arial" panose="020B0604020202020204" pitchFamily="34" charset="0"/>
              </a:rPr>
              <a:t> </a:t>
            </a:r>
            <a:r>
              <a:rPr lang="en-CA" altLang="zh-CN" sz="1100" i="1" dirty="0">
                <a:latin typeface="Arial" panose="020B0604020202020204" pitchFamily="34" charset="0"/>
              </a:rPr>
              <a:t>al</a:t>
            </a:r>
            <a:r>
              <a:rPr lang="en-CA" sz="1100" i="1" dirty="0">
                <a:latin typeface="Arial" panose="020B0604020202020204" pitchFamily="34" charset="0"/>
              </a:rPr>
              <a:t>. </a:t>
            </a:r>
            <a:r>
              <a:rPr lang="en-US" sz="1100" i="1" dirty="0">
                <a:latin typeface="Arial" panose="020B0604020202020204" pitchFamily="34" charset="0"/>
              </a:rPr>
              <a:t>2024</a:t>
            </a:r>
            <a:endParaRPr lang="en-GB" sz="1100" i="1" dirty="0">
              <a:latin typeface="Arial" panose="020B0604020202020204" pitchFamily="34" charset="0"/>
            </a:endParaRPr>
          </a:p>
        </p:txBody>
      </p:sp>
      <p:pic>
        <p:nvPicPr>
          <p:cNvPr id="19" name="Google Shape;407;p54">
            <a:extLst>
              <a:ext uri="{FF2B5EF4-FFF2-40B4-BE49-F238E27FC236}">
                <a16:creationId xmlns:a16="http://schemas.microsoft.com/office/drawing/2014/main" id="{32A12BB5-97F7-BA3B-29EA-65371D96ECA5}"/>
              </a:ext>
            </a:extLst>
          </p:cNvPr>
          <p:cNvPicPr preferRelativeResize="0"/>
          <p:nvPr/>
        </p:nvPicPr>
        <p:blipFill>
          <a:blip r:embed="rId6">
            <a:alphaModFix/>
          </a:blip>
          <a:srcRect t="9137"/>
          <a:stretch/>
        </p:blipFill>
        <p:spPr>
          <a:xfrm>
            <a:off x="1166209" y="2038351"/>
            <a:ext cx="3913635" cy="1312926"/>
          </a:xfrm>
          <a:prstGeom prst="rect">
            <a:avLst/>
          </a:prstGeom>
          <a:noFill/>
          <a:ln>
            <a:noFill/>
          </a:ln>
        </p:spPr>
      </p:pic>
      <p:pic>
        <p:nvPicPr>
          <p:cNvPr id="22" name="Picture 2">
            <a:extLst>
              <a:ext uri="{FF2B5EF4-FFF2-40B4-BE49-F238E27FC236}">
                <a16:creationId xmlns:a16="http://schemas.microsoft.com/office/drawing/2014/main" id="{F66B089D-0AD3-0327-3F11-4805FDA41D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029" y="4166836"/>
            <a:ext cx="2011777" cy="1543673"/>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2">
            <a:extLst>
              <a:ext uri="{FF2B5EF4-FFF2-40B4-BE49-F238E27FC236}">
                <a16:creationId xmlns:a16="http://schemas.microsoft.com/office/drawing/2014/main" id="{4C0164A9-12EE-6C8B-AF65-743DCB0AB6A0}"/>
              </a:ext>
            </a:extLst>
          </p:cNvPr>
          <p:cNvSpPr txBox="1">
            <a:spLocks/>
          </p:cNvSpPr>
          <p:nvPr/>
        </p:nvSpPr>
        <p:spPr>
          <a:xfrm>
            <a:off x="1082858" y="3711215"/>
            <a:ext cx="1507434" cy="49416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1000"/>
              </a:lnSpc>
            </a:pPr>
            <a:r>
              <a:rPr lang="en-US" sz="1050" dirty="0"/>
              <a:t>Predicted brain age </a:t>
            </a:r>
            <a:br>
              <a:rPr lang="en-US" sz="1050" dirty="0"/>
            </a:br>
            <a:r>
              <a:rPr lang="en-US" sz="1050" dirty="0" err="1"/>
              <a:t>v.s</a:t>
            </a:r>
            <a:r>
              <a:rPr lang="en-US" sz="1050" dirty="0"/>
              <a:t>.</a:t>
            </a:r>
            <a:br>
              <a:rPr lang="en-US" sz="1050" dirty="0"/>
            </a:br>
            <a:r>
              <a:rPr lang="en-US" sz="1050" dirty="0"/>
              <a:t> chronological age</a:t>
            </a:r>
          </a:p>
        </p:txBody>
      </p:sp>
      <p:sp>
        <p:nvSpPr>
          <p:cNvPr id="25" name="Content Placeholder 2">
            <a:extLst>
              <a:ext uri="{FF2B5EF4-FFF2-40B4-BE49-F238E27FC236}">
                <a16:creationId xmlns:a16="http://schemas.microsoft.com/office/drawing/2014/main" id="{24837AEC-EB03-E426-2E78-7E423834323A}"/>
              </a:ext>
            </a:extLst>
          </p:cNvPr>
          <p:cNvSpPr txBox="1">
            <a:spLocks/>
          </p:cNvSpPr>
          <p:nvPr/>
        </p:nvSpPr>
        <p:spPr>
          <a:xfrm>
            <a:off x="1028371" y="1660594"/>
            <a:ext cx="4597130" cy="33339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Soft-classification-base age prediction </a:t>
            </a:r>
            <a:r>
              <a:rPr lang="en-US" sz="1400" dirty="0">
                <a:sym typeface="Wingdings" panose="05000000000000000000" pitchFamily="2" charset="2"/>
              </a:rPr>
              <a:t> Brain Age Gap (BAG)</a:t>
            </a:r>
            <a:endParaRPr lang="en-US" sz="1400" dirty="0"/>
          </a:p>
        </p:txBody>
      </p:sp>
      <p:sp>
        <p:nvSpPr>
          <p:cNvPr id="26" name="Content Placeholder 2">
            <a:extLst>
              <a:ext uri="{FF2B5EF4-FFF2-40B4-BE49-F238E27FC236}">
                <a16:creationId xmlns:a16="http://schemas.microsoft.com/office/drawing/2014/main" id="{E242D9B1-AA49-4C5F-9F1E-326E9DB2A80A}"/>
              </a:ext>
            </a:extLst>
          </p:cNvPr>
          <p:cNvSpPr txBox="1">
            <a:spLocks/>
          </p:cNvSpPr>
          <p:nvPr/>
        </p:nvSpPr>
        <p:spPr>
          <a:xfrm>
            <a:off x="3693487" y="3631249"/>
            <a:ext cx="1507434" cy="49416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1000"/>
              </a:lnSpc>
            </a:pPr>
            <a:r>
              <a:rPr lang="en-US" sz="1050" dirty="0"/>
              <a:t>BAG </a:t>
            </a:r>
            <a:r>
              <a:rPr lang="en-US" sz="1050" dirty="0" err="1"/>
              <a:t>v.s</a:t>
            </a:r>
            <a:r>
              <a:rPr lang="en-US" sz="1050" dirty="0"/>
              <a:t>. CMRF (Cardiometabolic</a:t>
            </a:r>
            <a:br>
              <a:rPr lang="en-US" sz="1050" dirty="0"/>
            </a:br>
            <a:r>
              <a:rPr lang="en-US" sz="1050" dirty="0"/>
              <a:t> Risk Factors)</a:t>
            </a:r>
          </a:p>
        </p:txBody>
      </p:sp>
      <p:sp>
        <p:nvSpPr>
          <p:cNvPr id="27" name="TextBox 26">
            <a:extLst>
              <a:ext uri="{FF2B5EF4-FFF2-40B4-BE49-F238E27FC236}">
                <a16:creationId xmlns:a16="http://schemas.microsoft.com/office/drawing/2014/main" id="{72A686D9-B561-F5B9-0315-AECD180CADE8}"/>
              </a:ext>
            </a:extLst>
          </p:cNvPr>
          <p:cNvSpPr txBox="1"/>
          <p:nvPr/>
        </p:nvSpPr>
        <p:spPr>
          <a:xfrm>
            <a:off x="3121523" y="5704150"/>
            <a:ext cx="2422519" cy="261610"/>
          </a:xfrm>
          <a:prstGeom prst="rect">
            <a:avLst/>
          </a:prstGeom>
          <a:noFill/>
        </p:spPr>
        <p:txBody>
          <a:bodyPr wrap="square">
            <a:spAutoFit/>
          </a:bodyPr>
          <a:lstStyle/>
          <a:p>
            <a:r>
              <a:rPr lang="en-CA" sz="1100" i="1" dirty="0" err="1">
                <a:latin typeface="Arial" panose="020B0604020202020204" pitchFamily="34" charset="0"/>
              </a:rPr>
              <a:t>Tavakoli</a:t>
            </a:r>
            <a:r>
              <a:rPr lang="en-CA" sz="1100" i="1" dirty="0">
                <a:latin typeface="Arial" panose="020B0604020202020204" pitchFamily="34" charset="0"/>
              </a:rPr>
              <a:t> F, Ma D, et</a:t>
            </a:r>
            <a:r>
              <a:rPr lang="zh-CN" altLang="en-US" sz="1100" i="1" dirty="0">
                <a:latin typeface="Arial" panose="020B0604020202020204" pitchFamily="34" charset="0"/>
              </a:rPr>
              <a:t> </a:t>
            </a:r>
            <a:r>
              <a:rPr lang="en-CA" altLang="zh-CN" sz="1100" i="1" dirty="0">
                <a:latin typeface="Arial" panose="020B0604020202020204" pitchFamily="34" charset="0"/>
              </a:rPr>
              <a:t>al</a:t>
            </a:r>
            <a:r>
              <a:rPr lang="en-CA" sz="1100" i="1" dirty="0">
                <a:latin typeface="Arial" panose="020B0604020202020204" pitchFamily="34" charset="0"/>
              </a:rPr>
              <a:t>. AAIC </a:t>
            </a:r>
            <a:r>
              <a:rPr lang="en-US" sz="1100" i="1" dirty="0">
                <a:latin typeface="Arial" panose="020B0604020202020204" pitchFamily="34" charset="0"/>
              </a:rPr>
              <a:t>2024</a:t>
            </a:r>
            <a:endParaRPr lang="en-GB" sz="1100" i="1" dirty="0">
              <a:latin typeface="Arial" panose="020B0604020202020204" pitchFamily="34" charset="0"/>
            </a:endParaRPr>
          </a:p>
        </p:txBody>
      </p:sp>
      <p:pic>
        <p:nvPicPr>
          <p:cNvPr id="28" name="Picture 27">
            <a:extLst>
              <a:ext uri="{FF2B5EF4-FFF2-40B4-BE49-F238E27FC236}">
                <a16:creationId xmlns:a16="http://schemas.microsoft.com/office/drawing/2014/main" id="{9FE35062-2189-6F0B-825F-CF8E26545F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7188" y="4105809"/>
            <a:ext cx="2630859" cy="1610558"/>
          </a:xfrm>
          <a:prstGeom prst="rect">
            <a:avLst/>
          </a:prstGeom>
        </p:spPr>
      </p:pic>
    </p:spTree>
    <p:extLst>
      <p:ext uri="{BB962C8B-B14F-4D97-AF65-F5344CB8AC3E}">
        <p14:creationId xmlns:p14="http://schemas.microsoft.com/office/powerpoint/2010/main" val="15595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66617-9BEA-F719-5BAE-05EB0C4AF721}"/>
              </a:ext>
            </a:extLst>
          </p:cNvPr>
          <p:cNvSpPr>
            <a:spLocks noGrp="1"/>
          </p:cNvSpPr>
          <p:nvPr>
            <p:ph type="title"/>
          </p:nvPr>
        </p:nvSpPr>
        <p:spPr/>
        <p:txBody>
          <a:bodyPr/>
          <a:lstStyle/>
          <a:p>
            <a:r>
              <a:rPr lang="en-US" dirty="0"/>
              <a:t>Area 3: Biological Aging | Bias removal</a:t>
            </a:r>
          </a:p>
        </p:txBody>
      </p:sp>
      <p:sp>
        <p:nvSpPr>
          <p:cNvPr id="3" name="Content Placeholder 2">
            <a:extLst>
              <a:ext uri="{FF2B5EF4-FFF2-40B4-BE49-F238E27FC236}">
                <a16:creationId xmlns:a16="http://schemas.microsoft.com/office/drawing/2014/main" id="{CA473697-91F2-A7DF-5A3B-31AD73A94D7D}"/>
              </a:ext>
            </a:extLst>
          </p:cNvPr>
          <p:cNvSpPr>
            <a:spLocks noGrp="1"/>
          </p:cNvSpPr>
          <p:nvPr>
            <p:ph idx="1"/>
          </p:nvPr>
        </p:nvSpPr>
        <p:spPr>
          <a:xfrm>
            <a:off x="0" y="1433210"/>
            <a:ext cx="11048991" cy="4579603"/>
          </a:xfrm>
        </p:spPr>
        <p:txBody>
          <a:bodyPr/>
          <a:lstStyle/>
          <a:p>
            <a:pPr marL="342900" indent="-342900">
              <a:buFont typeface="Arial" panose="020B0604020202020204" pitchFamily="34" charset="0"/>
              <a:buChar char="•"/>
            </a:pPr>
            <a:r>
              <a:rPr lang="en-US" dirty="0"/>
              <a:t>Age-dependent Bias in calculating brain aging</a:t>
            </a:r>
          </a:p>
        </p:txBody>
      </p:sp>
      <p:sp>
        <p:nvSpPr>
          <p:cNvPr id="4" name="Slide Number Placeholder 3">
            <a:extLst>
              <a:ext uri="{FF2B5EF4-FFF2-40B4-BE49-F238E27FC236}">
                <a16:creationId xmlns:a16="http://schemas.microsoft.com/office/drawing/2014/main" id="{DF429CE3-AB51-C5EC-1BC5-E533331B2D35}"/>
              </a:ext>
            </a:extLst>
          </p:cNvPr>
          <p:cNvSpPr>
            <a:spLocks noGrp="1"/>
          </p:cNvSpPr>
          <p:nvPr>
            <p:ph type="sldNum" sz="quarter" idx="10"/>
          </p:nvPr>
        </p:nvSpPr>
        <p:spPr/>
        <p:txBody>
          <a:bodyPr/>
          <a:lstStyle/>
          <a:p>
            <a:fld id="{DE332E15-C62E-4087-B8CA-882AA71AC5D9}" type="slidenum">
              <a:rPr lang="en-US" smtClean="0"/>
              <a:t>12</a:t>
            </a:fld>
            <a:endParaRPr lang="en-US"/>
          </a:p>
        </p:txBody>
      </p:sp>
      <p:pic>
        <p:nvPicPr>
          <p:cNvPr id="6" name="Picture 14">
            <a:extLst>
              <a:ext uri="{FF2B5EF4-FFF2-40B4-BE49-F238E27FC236}">
                <a16:creationId xmlns:a16="http://schemas.microsoft.com/office/drawing/2014/main" id="{6F56CD87-AA6B-307F-10F1-C9568A2B5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39" y="1956527"/>
            <a:ext cx="4644823" cy="229168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6A90BE1A-2A56-BDEA-7C91-CD6FA5347E05}"/>
              </a:ext>
            </a:extLst>
          </p:cNvPr>
          <p:cNvCxnSpPr>
            <a:cxnSpLocks/>
          </p:cNvCxnSpPr>
          <p:nvPr/>
        </p:nvCxnSpPr>
        <p:spPr>
          <a:xfrm>
            <a:off x="5690955" y="2212800"/>
            <a:ext cx="0" cy="3655748"/>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4CDAE42-17ED-5025-6284-237E7A7E7381}"/>
              </a:ext>
            </a:extLst>
          </p:cNvPr>
          <p:cNvPicPr>
            <a:picLocks noChangeAspect="1"/>
          </p:cNvPicPr>
          <p:nvPr/>
        </p:nvPicPr>
        <p:blipFill>
          <a:blip r:embed="rId4"/>
          <a:stretch>
            <a:fillRect/>
          </a:stretch>
        </p:blipFill>
        <p:spPr>
          <a:xfrm>
            <a:off x="5900036" y="2198048"/>
            <a:ext cx="5977675" cy="3710495"/>
          </a:xfrm>
          <a:prstGeom prst="rect">
            <a:avLst/>
          </a:prstGeom>
        </p:spPr>
      </p:pic>
      <p:sp>
        <p:nvSpPr>
          <p:cNvPr id="11" name="TextBox 10">
            <a:extLst>
              <a:ext uri="{FF2B5EF4-FFF2-40B4-BE49-F238E27FC236}">
                <a16:creationId xmlns:a16="http://schemas.microsoft.com/office/drawing/2014/main" id="{F0C22C14-439B-B7AF-2A1B-0F28A7A9B91C}"/>
              </a:ext>
            </a:extLst>
          </p:cNvPr>
          <p:cNvSpPr txBox="1"/>
          <p:nvPr/>
        </p:nvSpPr>
        <p:spPr>
          <a:xfrm>
            <a:off x="6946139" y="1771861"/>
            <a:ext cx="3735125" cy="369332"/>
          </a:xfrm>
          <a:prstGeom prst="rect">
            <a:avLst/>
          </a:prstGeom>
          <a:noFill/>
        </p:spPr>
        <p:txBody>
          <a:bodyPr wrap="none" rtlCol="0">
            <a:spAutoFit/>
          </a:bodyPr>
          <a:lstStyle/>
          <a:p>
            <a:r>
              <a:rPr lang="en-US" dirty="0">
                <a:solidFill>
                  <a:srgbClr val="292929"/>
                </a:solidFill>
              </a:rPr>
              <a:t>Negative correlation loss </a:t>
            </a:r>
            <a:r>
              <a:rPr lang="en-US" dirty="0" err="1">
                <a:solidFill>
                  <a:srgbClr val="292929"/>
                </a:solidFill>
              </a:rPr>
              <a:t>penaltilation</a:t>
            </a:r>
            <a:endParaRPr lang="en-US" dirty="0">
              <a:solidFill>
                <a:srgbClr val="292929"/>
              </a:solidFill>
            </a:endParaRPr>
          </a:p>
        </p:txBody>
      </p:sp>
      <p:pic>
        <p:nvPicPr>
          <p:cNvPr id="12" name="Picture 2">
            <a:extLst>
              <a:ext uri="{FF2B5EF4-FFF2-40B4-BE49-F238E27FC236}">
                <a16:creationId xmlns:a16="http://schemas.microsoft.com/office/drawing/2014/main" id="{220A52AA-4E9F-EF6D-A424-6E301920D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888" y="4280379"/>
            <a:ext cx="2030295" cy="180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91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1">
            <a:extLst>
              <a:ext uri="{FF2B5EF4-FFF2-40B4-BE49-F238E27FC236}">
                <a16:creationId xmlns:a16="http://schemas.microsoft.com/office/drawing/2014/main" id="{21932811-50EC-B11B-9940-77AA56A12F4F}"/>
              </a:ext>
            </a:extLst>
          </p:cNvPr>
          <p:cNvSpPr txBox="1">
            <a:spLocks/>
          </p:cNvSpPr>
          <p:nvPr/>
        </p:nvSpPr>
        <p:spPr>
          <a:xfrm>
            <a:off x="223630" y="3022528"/>
            <a:ext cx="11697709" cy="1814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800" dirty="0"/>
              <a:t>Explainability for Retinal Imaging – 2.5D patch-wise </a:t>
            </a:r>
            <a:r>
              <a:rPr lang="en-US" sz="1800" dirty="0"/>
              <a:t>Gradient-weighted Class Activation Mapping</a:t>
            </a:r>
            <a:r>
              <a:rPr lang="en-US" altLang="zh-CN" sz="1800" dirty="0"/>
              <a:t> (Grad-CAM) </a:t>
            </a:r>
          </a:p>
          <a:p>
            <a:pPr lvl="1">
              <a:lnSpc>
                <a:spcPct val="100000"/>
              </a:lnSpc>
            </a:pPr>
            <a:endParaRPr lang="en-US" sz="1800" dirty="0"/>
          </a:p>
        </p:txBody>
      </p:sp>
      <p:sp>
        <p:nvSpPr>
          <p:cNvPr id="2" name="Title 1">
            <a:extLst>
              <a:ext uri="{FF2B5EF4-FFF2-40B4-BE49-F238E27FC236}">
                <a16:creationId xmlns:a16="http://schemas.microsoft.com/office/drawing/2014/main" id="{6D9F2DB9-66C3-F879-9B4C-D1CAF05C35C3}"/>
              </a:ext>
            </a:extLst>
          </p:cNvPr>
          <p:cNvSpPr>
            <a:spLocks noGrp="1"/>
          </p:cNvSpPr>
          <p:nvPr>
            <p:ph type="title"/>
          </p:nvPr>
        </p:nvSpPr>
        <p:spPr>
          <a:xfrm>
            <a:off x="223630" y="365760"/>
            <a:ext cx="11743083" cy="877266"/>
          </a:xfrm>
        </p:spPr>
        <p:txBody>
          <a:bodyPr>
            <a:noAutofit/>
          </a:bodyPr>
          <a:lstStyle/>
          <a:p>
            <a:r>
              <a:rPr lang="en-US" sz="2800" dirty="0"/>
              <a:t>Topic 2: Explainable AI for biomedical informatics</a:t>
            </a:r>
          </a:p>
        </p:txBody>
      </p:sp>
      <p:sp>
        <p:nvSpPr>
          <p:cNvPr id="4" name="Slide Number Placeholder 3">
            <a:extLst>
              <a:ext uri="{FF2B5EF4-FFF2-40B4-BE49-F238E27FC236}">
                <a16:creationId xmlns:a16="http://schemas.microsoft.com/office/drawing/2014/main" id="{25242DAB-687B-6BA5-790E-350A8F384A48}"/>
              </a:ext>
            </a:extLst>
          </p:cNvPr>
          <p:cNvSpPr>
            <a:spLocks noGrp="1"/>
          </p:cNvSpPr>
          <p:nvPr>
            <p:ph type="sldNum" sz="quarter" idx="10"/>
          </p:nvPr>
        </p:nvSpPr>
        <p:spPr/>
        <p:txBody>
          <a:bodyPr/>
          <a:lstStyle/>
          <a:p>
            <a:fld id="{DE332E15-C62E-4087-B8CA-882AA71AC5D9}" type="slidenum">
              <a:rPr lang="en-US" smtClean="0"/>
              <a:t>13</a:t>
            </a:fld>
            <a:endParaRPr lang="en-US"/>
          </a:p>
        </p:txBody>
      </p:sp>
      <p:grpSp>
        <p:nvGrpSpPr>
          <p:cNvPr id="5" name="Group 4">
            <a:extLst>
              <a:ext uri="{FF2B5EF4-FFF2-40B4-BE49-F238E27FC236}">
                <a16:creationId xmlns:a16="http://schemas.microsoft.com/office/drawing/2014/main" id="{D88465A3-3199-77CC-1AC1-784E9BF5C17C}"/>
              </a:ext>
            </a:extLst>
          </p:cNvPr>
          <p:cNvGrpSpPr/>
          <p:nvPr/>
        </p:nvGrpSpPr>
        <p:grpSpPr>
          <a:xfrm>
            <a:off x="2813218" y="1592873"/>
            <a:ext cx="2734510" cy="892957"/>
            <a:chOff x="5093898" y="4987903"/>
            <a:chExt cx="2848457" cy="1085487"/>
          </a:xfrm>
        </p:grpSpPr>
        <p:sp>
          <p:nvSpPr>
            <p:cNvPr id="6" name="Rectangle 5">
              <a:extLst>
                <a:ext uri="{FF2B5EF4-FFF2-40B4-BE49-F238E27FC236}">
                  <a16:creationId xmlns:a16="http://schemas.microsoft.com/office/drawing/2014/main" id="{C2302DA0-C72E-D657-5FF3-C5AB3242EC7B}"/>
                </a:ext>
              </a:extLst>
            </p:cNvPr>
            <p:cNvSpPr/>
            <p:nvPr/>
          </p:nvSpPr>
          <p:spPr>
            <a:xfrm>
              <a:off x="5093898" y="4987903"/>
              <a:ext cx="2848457" cy="108548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1F9D77-2DF9-757C-B4D7-59B65C042CB0}"/>
                </a:ext>
              </a:extLst>
            </p:cNvPr>
            <p:cNvPicPr>
              <a:picLocks noChangeAspect="1"/>
            </p:cNvPicPr>
            <p:nvPr/>
          </p:nvPicPr>
          <p:blipFill>
            <a:blip r:embed="rId2"/>
            <a:stretch>
              <a:fillRect/>
            </a:stretch>
          </p:blipFill>
          <p:spPr>
            <a:xfrm>
              <a:off x="5264994" y="5030823"/>
              <a:ext cx="815765" cy="1036726"/>
            </a:xfrm>
            <a:prstGeom prst="rect">
              <a:avLst/>
            </a:prstGeom>
          </p:spPr>
        </p:pic>
        <p:pic>
          <p:nvPicPr>
            <p:cNvPr id="8" name="Picture 7">
              <a:extLst>
                <a:ext uri="{FF2B5EF4-FFF2-40B4-BE49-F238E27FC236}">
                  <a16:creationId xmlns:a16="http://schemas.microsoft.com/office/drawing/2014/main" id="{30E6997C-CC0B-7679-6B83-F0A1881F21C0}"/>
                </a:ext>
              </a:extLst>
            </p:cNvPr>
            <p:cNvPicPr>
              <a:picLocks noChangeAspect="1"/>
            </p:cNvPicPr>
            <p:nvPr/>
          </p:nvPicPr>
          <p:blipFill>
            <a:blip r:embed="rId3"/>
            <a:stretch>
              <a:fillRect/>
            </a:stretch>
          </p:blipFill>
          <p:spPr>
            <a:xfrm>
              <a:off x="6149046" y="5041693"/>
              <a:ext cx="815765" cy="1027275"/>
            </a:xfrm>
            <a:prstGeom prst="rect">
              <a:avLst/>
            </a:prstGeom>
          </p:spPr>
        </p:pic>
        <p:pic>
          <p:nvPicPr>
            <p:cNvPr id="9" name="Picture 8">
              <a:extLst>
                <a:ext uri="{FF2B5EF4-FFF2-40B4-BE49-F238E27FC236}">
                  <a16:creationId xmlns:a16="http://schemas.microsoft.com/office/drawing/2014/main" id="{58B79D04-4AAC-DD1F-1E13-068CBD1C0BBD}"/>
                </a:ext>
              </a:extLst>
            </p:cNvPr>
            <p:cNvPicPr>
              <a:picLocks noChangeAspect="1"/>
            </p:cNvPicPr>
            <p:nvPr/>
          </p:nvPicPr>
          <p:blipFill>
            <a:blip r:embed="rId4"/>
            <a:stretch>
              <a:fillRect/>
            </a:stretch>
          </p:blipFill>
          <p:spPr>
            <a:xfrm>
              <a:off x="7029541" y="5051310"/>
              <a:ext cx="717143" cy="974978"/>
            </a:xfrm>
            <a:prstGeom prst="rect">
              <a:avLst/>
            </a:prstGeom>
          </p:spPr>
        </p:pic>
      </p:grpSp>
      <p:sp>
        <p:nvSpPr>
          <p:cNvPr id="10" name="Content Placeholder 21">
            <a:extLst>
              <a:ext uri="{FF2B5EF4-FFF2-40B4-BE49-F238E27FC236}">
                <a16:creationId xmlns:a16="http://schemas.microsoft.com/office/drawing/2014/main" id="{C939E35B-49DD-9BB6-0E70-8A56A76D1DA7}"/>
              </a:ext>
            </a:extLst>
          </p:cNvPr>
          <p:cNvSpPr txBox="1">
            <a:spLocks/>
          </p:cNvSpPr>
          <p:nvPr/>
        </p:nvSpPr>
        <p:spPr>
          <a:xfrm>
            <a:off x="223630" y="968257"/>
            <a:ext cx="9908772" cy="1814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a:t>Explainability for Neuroimaging – guided-backpropagation | Integrated Gradient</a:t>
            </a:r>
          </a:p>
          <a:p>
            <a:pPr lvl="1">
              <a:lnSpc>
                <a:spcPct val="100000"/>
              </a:lnSpc>
            </a:pPr>
            <a:endParaRPr lang="en-US" dirty="0"/>
          </a:p>
        </p:txBody>
      </p:sp>
      <p:grpSp>
        <p:nvGrpSpPr>
          <p:cNvPr id="11" name="Group 10">
            <a:extLst>
              <a:ext uri="{FF2B5EF4-FFF2-40B4-BE49-F238E27FC236}">
                <a16:creationId xmlns:a16="http://schemas.microsoft.com/office/drawing/2014/main" id="{E4B5A16E-B60F-F51F-13B4-5A9F9201276F}"/>
              </a:ext>
            </a:extLst>
          </p:cNvPr>
          <p:cNvGrpSpPr/>
          <p:nvPr/>
        </p:nvGrpSpPr>
        <p:grpSpPr>
          <a:xfrm>
            <a:off x="478170" y="1603707"/>
            <a:ext cx="2180923" cy="862708"/>
            <a:chOff x="1170903" y="5018310"/>
            <a:chExt cx="2669956" cy="1038899"/>
          </a:xfrm>
        </p:grpSpPr>
        <p:sp>
          <p:nvSpPr>
            <p:cNvPr id="12" name="Rectangle 11">
              <a:extLst>
                <a:ext uri="{FF2B5EF4-FFF2-40B4-BE49-F238E27FC236}">
                  <a16:creationId xmlns:a16="http://schemas.microsoft.com/office/drawing/2014/main" id="{07D493EE-70BF-0424-7DA1-649E9FD0038C}"/>
                </a:ext>
              </a:extLst>
            </p:cNvPr>
            <p:cNvSpPr/>
            <p:nvPr/>
          </p:nvSpPr>
          <p:spPr>
            <a:xfrm>
              <a:off x="1170903" y="5018310"/>
              <a:ext cx="2669956" cy="1029285"/>
            </a:xfrm>
            <a:prstGeom prst="rect">
              <a:avLst/>
            </a:prstGeom>
            <a:solidFill>
              <a:srgbClr val="292929"/>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532BC39-B8A7-A185-97A5-DF66FB1CE74F}"/>
                </a:ext>
              </a:extLst>
            </p:cNvPr>
            <p:cNvPicPr>
              <a:picLocks noChangeAspect="1"/>
            </p:cNvPicPr>
            <p:nvPr/>
          </p:nvPicPr>
          <p:blipFill>
            <a:blip r:embed="rId5"/>
            <a:stretch>
              <a:fillRect/>
            </a:stretch>
          </p:blipFill>
          <p:spPr>
            <a:xfrm>
              <a:off x="1170903" y="5103127"/>
              <a:ext cx="810297" cy="889627"/>
            </a:xfrm>
            <a:prstGeom prst="rect">
              <a:avLst/>
            </a:prstGeom>
          </p:spPr>
        </p:pic>
        <p:pic>
          <p:nvPicPr>
            <p:cNvPr id="14" name="Picture 13">
              <a:extLst>
                <a:ext uri="{FF2B5EF4-FFF2-40B4-BE49-F238E27FC236}">
                  <a16:creationId xmlns:a16="http://schemas.microsoft.com/office/drawing/2014/main" id="{E742066B-34C7-3ADF-D42E-C0964AC128C1}"/>
                </a:ext>
              </a:extLst>
            </p:cNvPr>
            <p:cNvPicPr>
              <a:picLocks noChangeAspect="1"/>
            </p:cNvPicPr>
            <p:nvPr/>
          </p:nvPicPr>
          <p:blipFill>
            <a:blip r:embed="rId6"/>
            <a:stretch>
              <a:fillRect/>
            </a:stretch>
          </p:blipFill>
          <p:spPr>
            <a:xfrm>
              <a:off x="2034045" y="5130460"/>
              <a:ext cx="941942" cy="799861"/>
            </a:xfrm>
            <a:prstGeom prst="rect">
              <a:avLst/>
            </a:prstGeom>
          </p:spPr>
        </p:pic>
        <p:pic>
          <p:nvPicPr>
            <p:cNvPr id="15" name="Picture 14">
              <a:extLst>
                <a:ext uri="{FF2B5EF4-FFF2-40B4-BE49-F238E27FC236}">
                  <a16:creationId xmlns:a16="http://schemas.microsoft.com/office/drawing/2014/main" id="{34179299-D53E-2CA1-11EF-68789F839FE8}"/>
                </a:ext>
              </a:extLst>
            </p:cNvPr>
            <p:cNvPicPr>
              <a:picLocks noChangeAspect="1"/>
            </p:cNvPicPr>
            <p:nvPr/>
          </p:nvPicPr>
          <p:blipFill rotWithShape="1">
            <a:blip r:embed="rId7"/>
            <a:srcRect t="5099"/>
            <a:stretch/>
          </p:blipFill>
          <p:spPr>
            <a:xfrm>
              <a:off x="3069561" y="5103126"/>
              <a:ext cx="771297" cy="954083"/>
            </a:xfrm>
            <a:prstGeom prst="rect">
              <a:avLst/>
            </a:prstGeom>
          </p:spPr>
        </p:pic>
      </p:grpSp>
      <p:pic>
        <p:nvPicPr>
          <p:cNvPr id="16" name="Picture 15">
            <a:extLst>
              <a:ext uri="{FF2B5EF4-FFF2-40B4-BE49-F238E27FC236}">
                <a16:creationId xmlns:a16="http://schemas.microsoft.com/office/drawing/2014/main" id="{CE1E519F-5848-DBEE-172E-18E5D54B5C57}"/>
              </a:ext>
            </a:extLst>
          </p:cNvPr>
          <p:cNvPicPr>
            <a:picLocks noChangeAspect="1"/>
          </p:cNvPicPr>
          <p:nvPr/>
        </p:nvPicPr>
        <p:blipFill>
          <a:blip r:embed="rId8"/>
          <a:stretch>
            <a:fillRect/>
          </a:stretch>
        </p:blipFill>
        <p:spPr>
          <a:xfrm>
            <a:off x="5603605" y="1588184"/>
            <a:ext cx="2841858" cy="922263"/>
          </a:xfrm>
          <a:prstGeom prst="rect">
            <a:avLst/>
          </a:prstGeom>
        </p:spPr>
      </p:pic>
      <p:grpSp>
        <p:nvGrpSpPr>
          <p:cNvPr id="17" name="Group 16">
            <a:extLst>
              <a:ext uri="{FF2B5EF4-FFF2-40B4-BE49-F238E27FC236}">
                <a16:creationId xmlns:a16="http://schemas.microsoft.com/office/drawing/2014/main" id="{C102089A-0F60-3934-D019-B247A0820C87}"/>
              </a:ext>
            </a:extLst>
          </p:cNvPr>
          <p:cNvGrpSpPr/>
          <p:nvPr/>
        </p:nvGrpSpPr>
        <p:grpSpPr>
          <a:xfrm>
            <a:off x="1360969" y="3429000"/>
            <a:ext cx="7309374" cy="2547905"/>
            <a:chOff x="235149" y="2513740"/>
            <a:chExt cx="11301289" cy="4108438"/>
          </a:xfrm>
        </p:grpSpPr>
        <p:pic>
          <p:nvPicPr>
            <p:cNvPr id="18" name="Picture 2">
              <a:extLst>
                <a:ext uri="{FF2B5EF4-FFF2-40B4-BE49-F238E27FC236}">
                  <a16:creationId xmlns:a16="http://schemas.microsoft.com/office/drawing/2014/main" id="{1E83D170-9A48-A19A-EE8C-73D3932E78D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66622"/>
            <a:stretch/>
          </p:blipFill>
          <p:spPr bwMode="auto">
            <a:xfrm>
              <a:off x="505149" y="4800488"/>
              <a:ext cx="5639863" cy="180197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6AE1048-85A5-7C68-93B3-84A470E30321}"/>
                </a:ext>
              </a:extLst>
            </p:cNvPr>
            <p:cNvSpPr txBox="1"/>
            <p:nvPr/>
          </p:nvSpPr>
          <p:spPr>
            <a:xfrm>
              <a:off x="8945060" y="6391346"/>
              <a:ext cx="2591378" cy="230832"/>
            </a:xfrm>
            <a:prstGeom prst="rect">
              <a:avLst/>
            </a:prstGeom>
            <a:noFill/>
          </p:spPr>
          <p:txBody>
            <a:bodyPr wrap="square">
              <a:spAutoFit/>
            </a:bodyPr>
            <a:lstStyle/>
            <a:p>
              <a:r>
                <a:rPr lang="en-CA" sz="900">
                  <a:solidFill>
                    <a:srgbClr val="292929"/>
                  </a:solidFill>
                  <a:effectLst/>
                </a:rPr>
                <a:t>Ma D, </a:t>
              </a:r>
              <a:r>
                <a:rPr lang="en-CA" sz="900" i="1">
                  <a:solidFill>
                    <a:srgbClr val="292929"/>
                  </a:solidFill>
                  <a:effectLst/>
                </a:rPr>
                <a:t>et al.</a:t>
              </a:r>
              <a:r>
                <a:rPr lang="en-CA" sz="900">
                  <a:solidFill>
                    <a:srgbClr val="292929"/>
                  </a:solidFill>
                  <a:effectLst/>
                </a:rPr>
                <a:t> 2020 Invest </a:t>
              </a:r>
              <a:r>
                <a:rPr lang="en-CA" sz="900" err="1">
                  <a:solidFill>
                    <a:srgbClr val="292929"/>
                  </a:solidFill>
                  <a:effectLst/>
                </a:rPr>
                <a:t>Ophthalmol</a:t>
              </a:r>
              <a:r>
                <a:rPr lang="en-CA" sz="900">
                  <a:solidFill>
                    <a:srgbClr val="292929"/>
                  </a:solidFill>
                  <a:effectLst/>
                </a:rPr>
                <a:t> Vis Sci (ARVO)</a:t>
              </a:r>
              <a:endParaRPr lang="en-CA" sz="900">
                <a:solidFill>
                  <a:srgbClr val="292929"/>
                </a:solidFill>
              </a:endParaRPr>
            </a:p>
          </p:txBody>
        </p:sp>
        <p:grpSp>
          <p:nvGrpSpPr>
            <p:cNvPr id="20" name="Group 19">
              <a:extLst>
                <a:ext uri="{FF2B5EF4-FFF2-40B4-BE49-F238E27FC236}">
                  <a16:creationId xmlns:a16="http://schemas.microsoft.com/office/drawing/2014/main" id="{2593C753-8A5C-E012-CF82-BE550AA2FBC6}"/>
                </a:ext>
              </a:extLst>
            </p:cNvPr>
            <p:cNvGrpSpPr/>
            <p:nvPr/>
          </p:nvGrpSpPr>
          <p:grpSpPr>
            <a:xfrm>
              <a:off x="5839849" y="2555418"/>
              <a:ext cx="5548122" cy="3698036"/>
              <a:chOff x="5635423" y="2712762"/>
              <a:chExt cx="5548122" cy="3698036"/>
            </a:xfrm>
          </p:grpSpPr>
          <p:pic>
            <p:nvPicPr>
              <p:cNvPr id="33" name="Content Placeholder 6">
                <a:extLst>
                  <a:ext uri="{FF2B5EF4-FFF2-40B4-BE49-F238E27FC236}">
                    <a16:creationId xmlns:a16="http://schemas.microsoft.com/office/drawing/2014/main" id="{5730123B-A08F-EE27-B1E2-5EDCD6ABC3D5}"/>
                  </a:ext>
                </a:extLst>
              </p:cNvPr>
              <p:cNvPicPr>
                <a:picLocks noChangeAspect="1"/>
              </p:cNvPicPr>
              <p:nvPr/>
            </p:nvPicPr>
            <p:blipFill>
              <a:blip r:embed="rId10"/>
              <a:stretch>
                <a:fillRect/>
              </a:stretch>
            </p:blipFill>
            <p:spPr>
              <a:xfrm>
                <a:off x="7305655" y="3006208"/>
                <a:ext cx="1107402" cy="1041875"/>
              </a:xfrm>
              <a:prstGeom prst="rect">
                <a:avLst/>
              </a:prstGeom>
            </p:spPr>
          </p:pic>
          <p:pic>
            <p:nvPicPr>
              <p:cNvPr id="34" name="Picture 33">
                <a:extLst>
                  <a:ext uri="{FF2B5EF4-FFF2-40B4-BE49-F238E27FC236}">
                    <a16:creationId xmlns:a16="http://schemas.microsoft.com/office/drawing/2014/main" id="{7AE80CE3-F471-15E6-69BD-9F35BEF2F83C}"/>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9454551" y="3076924"/>
                <a:ext cx="1107402" cy="951063"/>
              </a:xfrm>
              <a:prstGeom prst="rect">
                <a:avLst/>
              </a:prstGeom>
            </p:spPr>
          </p:pic>
          <p:pic>
            <p:nvPicPr>
              <p:cNvPr id="35" name="Picture 34">
                <a:extLst>
                  <a:ext uri="{FF2B5EF4-FFF2-40B4-BE49-F238E27FC236}">
                    <a16:creationId xmlns:a16="http://schemas.microsoft.com/office/drawing/2014/main" id="{4744E02F-71BB-88C9-76EF-B1DD3AB9A20E}"/>
                  </a:ext>
                </a:extLst>
              </p:cNvPr>
              <p:cNvPicPr>
                <a:picLocks noChangeAspect="1"/>
              </p:cNvPicPr>
              <p:nvPr/>
            </p:nvPicPr>
            <p:blipFill rotWithShape="1">
              <a:blip r:embed="rId12">
                <a:clrChange>
                  <a:clrFrom>
                    <a:srgbClr val="FFFFFF"/>
                  </a:clrFrom>
                  <a:clrTo>
                    <a:srgbClr val="FFFFFF">
                      <a:alpha val="0"/>
                    </a:srgbClr>
                  </a:clrTo>
                </a:clrChange>
              </a:blip>
              <a:srcRect b="10525"/>
              <a:stretch/>
            </p:blipFill>
            <p:spPr>
              <a:xfrm>
                <a:off x="6825497" y="4450946"/>
                <a:ext cx="2181529" cy="1943404"/>
              </a:xfrm>
              <a:prstGeom prst="rect">
                <a:avLst/>
              </a:prstGeom>
            </p:spPr>
          </p:pic>
          <p:pic>
            <p:nvPicPr>
              <p:cNvPr id="36" name="Picture 35">
                <a:extLst>
                  <a:ext uri="{FF2B5EF4-FFF2-40B4-BE49-F238E27FC236}">
                    <a16:creationId xmlns:a16="http://schemas.microsoft.com/office/drawing/2014/main" id="{2A2B71FE-FA6F-5A6E-7471-9C2242644855}"/>
                  </a:ext>
                </a:extLst>
              </p:cNvPr>
              <p:cNvPicPr>
                <a:picLocks noChangeAspect="1"/>
              </p:cNvPicPr>
              <p:nvPr/>
            </p:nvPicPr>
            <p:blipFill rotWithShape="1">
              <a:blip r:embed="rId13">
                <a:clrChange>
                  <a:clrFrom>
                    <a:srgbClr val="FFFFFF"/>
                  </a:clrFrom>
                  <a:clrTo>
                    <a:srgbClr val="FFFFFF">
                      <a:alpha val="0"/>
                    </a:srgbClr>
                  </a:clrTo>
                </a:clrChange>
              </a:blip>
              <a:srcRect b="8927"/>
              <a:stretch/>
            </p:blipFill>
            <p:spPr>
              <a:xfrm>
                <a:off x="8824987" y="4467395"/>
                <a:ext cx="2133898" cy="1943403"/>
              </a:xfrm>
              <a:prstGeom prst="rect">
                <a:avLst/>
              </a:prstGeom>
            </p:spPr>
          </p:pic>
          <p:sp>
            <p:nvSpPr>
              <p:cNvPr id="37" name="TextBox 36">
                <a:extLst>
                  <a:ext uri="{FF2B5EF4-FFF2-40B4-BE49-F238E27FC236}">
                    <a16:creationId xmlns:a16="http://schemas.microsoft.com/office/drawing/2014/main" id="{7CC64A43-6FD6-06C6-F1A8-99A544A91848}"/>
                  </a:ext>
                </a:extLst>
              </p:cNvPr>
              <p:cNvSpPr txBox="1"/>
              <p:nvPr/>
            </p:nvSpPr>
            <p:spPr>
              <a:xfrm>
                <a:off x="9395074" y="2722755"/>
                <a:ext cx="1003802" cy="276999"/>
              </a:xfrm>
              <a:prstGeom prst="rect">
                <a:avLst/>
              </a:prstGeom>
              <a:noFill/>
            </p:spPr>
            <p:txBody>
              <a:bodyPr wrap="none" rtlCol="0">
                <a:spAutoFit/>
              </a:bodyPr>
              <a:lstStyle/>
              <a:p>
                <a:r>
                  <a:rPr lang="en-CA" sz="1200" dirty="0">
                    <a:solidFill>
                      <a:srgbClr val="292929"/>
                    </a:solidFill>
                  </a:rPr>
                  <a:t>Saliency map</a:t>
                </a:r>
              </a:p>
            </p:txBody>
          </p:sp>
          <p:sp>
            <p:nvSpPr>
              <p:cNvPr id="38" name="TextBox 37">
                <a:extLst>
                  <a:ext uri="{FF2B5EF4-FFF2-40B4-BE49-F238E27FC236}">
                    <a16:creationId xmlns:a16="http://schemas.microsoft.com/office/drawing/2014/main" id="{F5DA9EEE-6D0A-9D10-F0BB-83D1C2609779}"/>
                  </a:ext>
                </a:extLst>
              </p:cNvPr>
              <p:cNvSpPr txBox="1"/>
              <p:nvPr/>
            </p:nvSpPr>
            <p:spPr>
              <a:xfrm>
                <a:off x="5635423" y="2712762"/>
                <a:ext cx="2527744" cy="276999"/>
              </a:xfrm>
              <a:prstGeom prst="rect">
                <a:avLst/>
              </a:prstGeom>
              <a:noFill/>
            </p:spPr>
            <p:txBody>
              <a:bodyPr wrap="none" rtlCol="0">
                <a:spAutoFit/>
              </a:bodyPr>
              <a:lstStyle/>
              <a:p>
                <a:r>
                  <a:rPr lang="en-CA" sz="1200" dirty="0">
                    <a:solidFill>
                      <a:srgbClr val="292929"/>
                    </a:solidFill>
                  </a:rPr>
                  <a:t>Optical Coherence Tomography (OCT)</a:t>
                </a:r>
              </a:p>
            </p:txBody>
          </p:sp>
          <p:sp>
            <p:nvSpPr>
              <p:cNvPr id="39" name="TextBox 38">
                <a:extLst>
                  <a:ext uri="{FF2B5EF4-FFF2-40B4-BE49-F238E27FC236}">
                    <a16:creationId xmlns:a16="http://schemas.microsoft.com/office/drawing/2014/main" id="{36D8FE8F-CE1B-476A-6C50-D804E9E8360B}"/>
                  </a:ext>
                </a:extLst>
              </p:cNvPr>
              <p:cNvSpPr txBox="1"/>
              <p:nvPr/>
            </p:nvSpPr>
            <p:spPr>
              <a:xfrm>
                <a:off x="7469443" y="3878879"/>
                <a:ext cx="3714102" cy="673085"/>
              </a:xfrm>
              <a:prstGeom prst="rect">
                <a:avLst/>
              </a:prstGeom>
              <a:noFill/>
            </p:spPr>
            <p:txBody>
              <a:bodyPr wrap="square">
                <a:spAutoFit/>
              </a:bodyPr>
              <a:lstStyle/>
              <a:p>
                <a:r>
                  <a:rPr lang="en-IN" sz="1200" dirty="0">
                    <a:solidFill>
                      <a:srgbClr val="292929"/>
                    </a:solidFill>
                    <a:effectLst/>
                    <a:latin typeface="Times New Roman" panose="02020603050405020304" pitchFamily="18" charset="0"/>
                    <a:ea typeface="Times New Roman" panose="02020603050405020304" pitchFamily="18" charset="0"/>
                  </a:rPr>
                  <a:t>indocyanine green angiography (ICGA) </a:t>
                </a:r>
                <a:endParaRPr lang="en-CA" sz="1200" dirty="0">
                  <a:solidFill>
                    <a:srgbClr val="292929"/>
                  </a:solidFill>
                </a:endParaRPr>
              </a:p>
            </p:txBody>
          </p:sp>
        </p:grpSp>
        <p:sp>
          <p:nvSpPr>
            <p:cNvPr id="21" name="Arrow: Down 20">
              <a:extLst>
                <a:ext uri="{FF2B5EF4-FFF2-40B4-BE49-F238E27FC236}">
                  <a16:creationId xmlns:a16="http://schemas.microsoft.com/office/drawing/2014/main" id="{80801D88-1DE2-97F5-8C38-3E21554F01A7}"/>
                </a:ext>
              </a:extLst>
            </p:cNvPr>
            <p:cNvSpPr/>
            <p:nvPr/>
          </p:nvSpPr>
          <p:spPr>
            <a:xfrm>
              <a:off x="3245034" y="4317030"/>
              <a:ext cx="321332" cy="476481"/>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292929"/>
                </a:solidFill>
              </a:endParaRPr>
            </a:p>
          </p:txBody>
        </p:sp>
        <p:sp>
          <p:nvSpPr>
            <p:cNvPr id="22" name="TextBox 21">
              <a:extLst>
                <a:ext uri="{FF2B5EF4-FFF2-40B4-BE49-F238E27FC236}">
                  <a16:creationId xmlns:a16="http://schemas.microsoft.com/office/drawing/2014/main" id="{0FB97645-CE2E-2ACF-B120-2D34E23CBF34}"/>
                </a:ext>
              </a:extLst>
            </p:cNvPr>
            <p:cNvSpPr txBox="1"/>
            <p:nvPr/>
          </p:nvSpPr>
          <p:spPr>
            <a:xfrm>
              <a:off x="2088791" y="4310052"/>
              <a:ext cx="1814151" cy="276999"/>
            </a:xfrm>
            <a:prstGeom prst="rect">
              <a:avLst/>
            </a:prstGeom>
            <a:noFill/>
          </p:spPr>
          <p:txBody>
            <a:bodyPr wrap="none" rtlCol="0">
              <a:spAutoFit/>
            </a:bodyPr>
            <a:lstStyle/>
            <a:p>
              <a:r>
                <a:rPr lang="en-CA" sz="1200">
                  <a:solidFill>
                    <a:srgbClr val="292929"/>
                  </a:solidFill>
                </a:rPr>
                <a:t>Differential         diagnosis</a:t>
              </a:r>
            </a:p>
          </p:txBody>
        </p:sp>
        <p:sp>
          <p:nvSpPr>
            <p:cNvPr id="23" name="TextBox 22">
              <a:extLst>
                <a:ext uri="{FF2B5EF4-FFF2-40B4-BE49-F238E27FC236}">
                  <a16:creationId xmlns:a16="http://schemas.microsoft.com/office/drawing/2014/main" id="{5329DF61-169A-DAD3-A26F-FA7BE1AF2D65}"/>
                </a:ext>
              </a:extLst>
            </p:cNvPr>
            <p:cNvSpPr txBox="1"/>
            <p:nvPr/>
          </p:nvSpPr>
          <p:spPr>
            <a:xfrm>
              <a:off x="5256098" y="3802823"/>
              <a:ext cx="1591013" cy="276999"/>
            </a:xfrm>
            <a:prstGeom prst="rect">
              <a:avLst/>
            </a:prstGeom>
            <a:noFill/>
          </p:spPr>
          <p:txBody>
            <a:bodyPr wrap="none" rtlCol="0">
              <a:spAutoFit/>
            </a:bodyPr>
            <a:lstStyle/>
            <a:p>
              <a:r>
                <a:rPr lang="en-CA" sz="1200">
                  <a:solidFill>
                    <a:srgbClr val="292929"/>
                  </a:solidFill>
                </a:rPr>
                <a:t>Clinical interpretability</a:t>
              </a:r>
            </a:p>
          </p:txBody>
        </p:sp>
        <p:sp>
          <p:nvSpPr>
            <p:cNvPr id="24" name="Arrow: Down 23">
              <a:extLst>
                <a:ext uri="{FF2B5EF4-FFF2-40B4-BE49-F238E27FC236}">
                  <a16:creationId xmlns:a16="http://schemas.microsoft.com/office/drawing/2014/main" id="{194583F8-347C-0FEC-3D10-ABE1E2D1FC87}"/>
                </a:ext>
              </a:extLst>
            </p:cNvPr>
            <p:cNvSpPr/>
            <p:nvPr/>
          </p:nvSpPr>
          <p:spPr>
            <a:xfrm rot="16200000">
              <a:off x="5836794" y="3728121"/>
              <a:ext cx="321332" cy="1024733"/>
            </a:xfrm>
            <a:prstGeom prst="downArrow">
              <a:avLst>
                <a:gd name="adj1" fmla="val 50000"/>
                <a:gd name="adj2" fmla="val 8583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292929"/>
                </a:solidFill>
              </a:endParaRPr>
            </a:p>
          </p:txBody>
        </p:sp>
        <p:grpSp>
          <p:nvGrpSpPr>
            <p:cNvPr id="25" name="Group 24">
              <a:extLst>
                <a:ext uri="{FF2B5EF4-FFF2-40B4-BE49-F238E27FC236}">
                  <a16:creationId xmlns:a16="http://schemas.microsoft.com/office/drawing/2014/main" id="{71094774-E51F-0A08-8C61-012AABD0863A}"/>
                </a:ext>
              </a:extLst>
            </p:cNvPr>
            <p:cNvGrpSpPr/>
            <p:nvPr/>
          </p:nvGrpSpPr>
          <p:grpSpPr>
            <a:xfrm>
              <a:off x="1046582" y="2513740"/>
              <a:ext cx="2579071" cy="1757227"/>
              <a:chOff x="7479383" y="1197416"/>
              <a:chExt cx="2727941" cy="2454220"/>
            </a:xfrm>
          </p:grpSpPr>
          <p:pic>
            <p:nvPicPr>
              <p:cNvPr id="31" name="Picture 30">
                <a:extLst>
                  <a:ext uri="{FF2B5EF4-FFF2-40B4-BE49-F238E27FC236}">
                    <a16:creationId xmlns:a16="http://schemas.microsoft.com/office/drawing/2014/main" id="{250979AC-B448-BCD5-6B5B-39669F328998}"/>
                  </a:ext>
                </a:extLst>
              </p:cNvPr>
              <p:cNvPicPr>
                <a:picLocks noChangeAspect="1"/>
              </p:cNvPicPr>
              <p:nvPr/>
            </p:nvPicPr>
            <p:blipFill>
              <a:blip r:embed="rId14"/>
              <a:stretch>
                <a:fillRect/>
              </a:stretch>
            </p:blipFill>
            <p:spPr>
              <a:xfrm rot="-60000">
                <a:off x="7479383" y="1197416"/>
                <a:ext cx="2727941" cy="2454220"/>
              </a:xfrm>
              <a:prstGeom prst="rect">
                <a:avLst/>
              </a:prstGeom>
            </p:spPr>
          </p:pic>
          <p:pic>
            <p:nvPicPr>
              <p:cNvPr id="32" name="Picture 31" descr="A picture containing worm, dark&#10;&#10;Description automatically generated">
                <a:extLst>
                  <a:ext uri="{FF2B5EF4-FFF2-40B4-BE49-F238E27FC236}">
                    <a16:creationId xmlns:a16="http://schemas.microsoft.com/office/drawing/2014/main" id="{946EECA4-615B-C88B-C0C3-3EB04EB06AC6}"/>
                  </a:ext>
                </a:extLst>
              </p:cNvPr>
              <p:cNvPicPr>
                <a:picLocks noChangeAspect="1"/>
              </p:cNvPicPr>
              <p:nvPr/>
            </p:nvPicPr>
            <p:blipFill>
              <a:blip r:embed="rId15" cstate="hqprint">
                <a:extLst>
                  <a:ext uri="{BEBA8EAE-BF5A-486C-A8C5-ECC9F3942E4B}">
                    <a14:imgProps xmlns:a14="http://schemas.microsoft.com/office/drawing/2010/main">
                      <a14:imgLayer r:embed="rId1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flipH="1">
                <a:off x="7597918" y="2288384"/>
                <a:ext cx="1599183" cy="1223962"/>
              </a:xfrm>
              <a:prstGeom prst="rect">
                <a:avLst/>
              </a:prstGeom>
              <a:ln>
                <a:solidFill>
                  <a:schemeClr val="bg1"/>
                </a:solidFill>
              </a:ln>
            </p:spPr>
          </p:pic>
        </p:grpSp>
        <p:grpSp>
          <p:nvGrpSpPr>
            <p:cNvPr id="26" name="Group 25">
              <a:extLst>
                <a:ext uri="{FF2B5EF4-FFF2-40B4-BE49-F238E27FC236}">
                  <a16:creationId xmlns:a16="http://schemas.microsoft.com/office/drawing/2014/main" id="{72136A5C-720A-3C21-684D-BDE48B0850D0}"/>
                </a:ext>
              </a:extLst>
            </p:cNvPr>
            <p:cNvGrpSpPr/>
            <p:nvPr/>
          </p:nvGrpSpPr>
          <p:grpSpPr>
            <a:xfrm>
              <a:off x="3230857" y="2652141"/>
              <a:ext cx="2171738" cy="1514816"/>
              <a:chOff x="8999052" y="3582642"/>
              <a:chExt cx="2547552" cy="2291564"/>
            </a:xfrm>
          </p:grpSpPr>
          <p:pic>
            <p:nvPicPr>
              <p:cNvPr id="29" name="Picture 28">
                <a:extLst>
                  <a:ext uri="{FF2B5EF4-FFF2-40B4-BE49-F238E27FC236}">
                    <a16:creationId xmlns:a16="http://schemas.microsoft.com/office/drawing/2014/main" id="{24D1F074-F47B-C846-EA8A-10465F447015}"/>
                  </a:ext>
                </a:extLst>
              </p:cNvPr>
              <p:cNvPicPr>
                <a:picLocks noChangeAspect="1"/>
              </p:cNvPicPr>
              <p:nvPr/>
            </p:nvPicPr>
            <p:blipFill rotWithShape="1">
              <a:blip r:embed="rId17"/>
              <a:srcRect l="3936" t="6392" r="23033" b="17373"/>
              <a:stretch/>
            </p:blipFill>
            <p:spPr>
              <a:xfrm>
                <a:off x="8999052" y="3582642"/>
                <a:ext cx="2547552" cy="2291564"/>
              </a:xfrm>
              <a:prstGeom prst="rect">
                <a:avLst/>
              </a:prstGeom>
            </p:spPr>
          </p:pic>
          <p:pic>
            <p:nvPicPr>
              <p:cNvPr id="30" name="Picture 29" descr="A picture containing indoor, dark&#10;&#10;Description automatically generated">
                <a:extLst>
                  <a:ext uri="{FF2B5EF4-FFF2-40B4-BE49-F238E27FC236}">
                    <a16:creationId xmlns:a16="http://schemas.microsoft.com/office/drawing/2014/main" id="{22077738-074D-0ACA-B3FE-E2D062D229CE}"/>
                  </a:ext>
                </a:extLst>
              </p:cNvPr>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flipH="1">
                <a:off x="9050863" y="4502471"/>
                <a:ext cx="1560909" cy="1326830"/>
              </a:xfrm>
              <a:prstGeom prst="rect">
                <a:avLst/>
              </a:prstGeom>
              <a:ln>
                <a:solidFill>
                  <a:schemeClr val="bg1"/>
                </a:solidFill>
              </a:ln>
            </p:spPr>
          </p:pic>
        </p:grpSp>
        <p:sp>
          <p:nvSpPr>
            <p:cNvPr id="27" name="TextBox 26">
              <a:extLst>
                <a:ext uri="{FF2B5EF4-FFF2-40B4-BE49-F238E27FC236}">
                  <a16:creationId xmlns:a16="http://schemas.microsoft.com/office/drawing/2014/main" id="{10A0C8C7-1FAA-4BF7-CA68-A88ABE87406A}"/>
                </a:ext>
              </a:extLst>
            </p:cNvPr>
            <p:cNvSpPr txBox="1"/>
            <p:nvPr/>
          </p:nvSpPr>
          <p:spPr>
            <a:xfrm>
              <a:off x="235149" y="3307711"/>
              <a:ext cx="657552" cy="369331"/>
            </a:xfrm>
            <a:prstGeom prst="rect">
              <a:avLst/>
            </a:prstGeom>
            <a:noFill/>
          </p:spPr>
          <p:txBody>
            <a:bodyPr wrap="none" rtlCol="0">
              <a:spAutoFit/>
            </a:bodyPr>
            <a:lstStyle/>
            <a:p>
              <a:r>
                <a:rPr lang="en-US" altLang="zh-CN" dirty="0">
                  <a:solidFill>
                    <a:srgbClr val="292929"/>
                  </a:solidFill>
                </a:rPr>
                <a:t>AMD</a:t>
              </a:r>
              <a:endParaRPr lang="en-CA" dirty="0">
                <a:solidFill>
                  <a:srgbClr val="292929"/>
                </a:solidFill>
              </a:endParaRPr>
            </a:p>
          </p:txBody>
        </p:sp>
        <p:sp>
          <p:nvSpPr>
            <p:cNvPr id="28" name="TextBox 27">
              <a:extLst>
                <a:ext uri="{FF2B5EF4-FFF2-40B4-BE49-F238E27FC236}">
                  <a16:creationId xmlns:a16="http://schemas.microsoft.com/office/drawing/2014/main" id="{E381B2DE-BB58-3508-0C42-F41C721650E2}"/>
                </a:ext>
              </a:extLst>
            </p:cNvPr>
            <p:cNvSpPr txBox="1"/>
            <p:nvPr/>
          </p:nvSpPr>
          <p:spPr>
            <a:xfrm>
              <a:off x="5316603" y="2938379"/>
              <a:ext cx="558166" cy="369331"/>
            </a:xfrm>
            <a:prstGeom prst="rect">
              <a:avLst/>
            </a:prstGeom>
            <a:noFill/>
          </p:spPr>
          <p:txBody>
            <a:bodyPr wrap="none" rtlCol="0">
              <a:spAutoFit/>
            </a:bodyPr>
            <a:lstStyle/>
            <a:p>
              <a:r>
                <a:rPr lang="en-US" altLang="zh-CN" dirty="0">
                  <a:solidFill>
                    <a:srgbClr val="292929"/>
                  </a:solidFill>
                </a:rPr>
                <a:t>PCV</a:t>
              </a:r>
              <a:endParaRPr lang="en-CA" dirty="0">
                <a:solidFill>
                  <a:srgbClr val="292929"/>
                </a:solidFill>
              </a:endParaRPr>
            </a:p>
          </p:txBody>
        </p:sp>
      </p:grpSp>
      <p:pic>
        <p:nvPicPr>
          <p:cNvPr id="41" name="Picture 2">
            <a:extLst>
              <a:ext uri="{FF2B5EF4-FFF2-40B4-BE49-F238E27FC236}">
                <a16:creationId xmlns:a16="http://schemas.microsoft.com/office/drawing/2014/main" id="{12B5A43B-9914-9F2B-0D14-09806C16FC3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2757" r="51023" b="1526"/>
          <a:stretch/>
        </p:blipFill>
        <p:spPr bwMode="auto">
          <a:xfrm>
            <a:off x="8727238" y="1321909"/>
            <a:ext cx="2964454" cy="13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93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2D20-BE29-0BD9-2968-F17F6F79B5A4}"/>
              </a:ext>
            </a:extLst>
          </p:cNvPr>
          <p:cNvSpPr>
            <a:spLocks noGrp="1"/>
          </p:cNvSpPr>
          <p:nvPr>
            <p:ph type="title"/>
          </p:nvPr>
        </p:nvSpPr>
        <p:spPr/>
        <p:txBody>
          <a:bodyPr>
            <a:noAutofit/>
          </a:bodyPr>
          <a:lstStyle/>
          <a:p>
            <a:r>
              <a:rPr lang="en-US" sz="3200" dirty="0"/>
              <a:t>Topic 2 - Clinical Explainable Differential Diagnosis </a:t>
            </a:r>
          </a:p>
        </p:txBody>
      </p:sp>
      <p:pic>
        <p:nvPicPr>
          <p:cNvPr id="10" name="Content Placeholder 9">
            <a:extLst>
              <a:ext uri="{FF2B5EF4-FFF2-40B4-BE49-F238E27FC236}">
                <a16:creationId xmlns:a16="http://schemas.microsoft.com/office/drawing/2014/main" id="{05B93150-6008-8B65-CF67-9DA6C620E4BC}"/>
              </a:ext>
            </a:extLst>
          </p:cNvPr>
          <p:cNvPicPr>
            <a:picLocks noGrp="1" noChangeAspect="1"/>
          </p:cNvPicPr>
          <p:nvPr>
            <p:ph idx="1"/>
          </p:nvPr>
        </p:nvPicPr>
        <p:blipFill>
          <a:blip r:embed="rId2"/>
          <a:stretch>
            <a:fillRect/>
          </a:stretch>
        </p:blipFill>
        <p:spPr>
          <a:xfrm>
            <a:off x="2069232" y="1362848"/>
            <a:ext cx="3783224" cy="4775200"/>
          </a:xfrm>
        </p:spPr>
      </p:pic>
      <p:sp>
        <p:nvSpPr>
          <p:cNvPr id="4" name="Slide Number Placeholder 3">
            <a:extLst>
              <a:ext uri="{FF2B5EF4-FFF2-40B4-BE49-F238E27FC236}">
                <a16:creationId xmlns:a16="http://schemas.microsoft.com/office/drawing/2014/main" id="{3A14A435-2344-8CD5-655F-92F8133B0309}"/>
              </a:ext>
            </a:extLst>
          </p:cNvPr>
          <p:cNvSpPr>
            <a:spLocks noGrp="1"/>
          </p:cNvSpPr>
          <p:nvPr>
            <p:ph type="sldNum" sz="quarter" idx="10"/>
          </p:nvPr>
        </p:nvSpPr>
        <p:spPr/>
        <p:txBody>
          <a:bodyPr/>
          <a:lstStyle/>
          <a:p>
            <a:fld id="{DE332E15-C62E-4087-B8CA-882AA71AC5D9}" type="slidenum">
              <a:rPr lang="en-US" smtClean="0"/>
              <a:t>14</a:t>
            </a:fld>
            <a:endParaRPr lang="en-US"/>
          </a:p>
        </p:txBody>
      </p:sp>
      <p:pic>
        <p:nvPicPr>
          <p:cNvPr id="12" name="Picture 11">
            <a:extLst>
              <a:ext uri="{FF2B5EF4-FFF2-40B4-BE49-F238E27FC236}">
                <a16:creationId xmlns:a16="http://schemas.microsoft.com/office/drawing/2014/main" id="{61A40E04-4B53-3C85-8E87-E5B24474BC9F}"/>
              </a:ext>
            </a:extLst>
          </p:cNvPr>
          <p:cNvPicPr>
            <a:picLocks noChangeAspect="1"/>
          </p:cNvPicPr>
          <p:nvPr/>
        </p:nvPicPr>
        <p:blipFill>
          <a:blip r:embed="rId3"/>
          <a:stretch>
            <a:fillRect/>
          </a:stretch>
        </p:blipFill>
        <p:spPr>
          <a:xfrm>
            <a:off x="7878949" y="1243026"/>
            <a:ext cx="3704058" cy="4895022"/>
          </a:xfrm>
          <a:prstGeom prst="rect">
            <a:avLst/>
          </a:prstGeom>
        </p:spPr>
      </p:pic>
      <p:sp>
        <p:nvSpPr>
          <p:cNvPr id="13" name="Content Placeholder 2">
            <a:extLst>
              <a:ext uri="{FF2B5EF4-FFF2-40B4-BE49-F238E27FC236}">
                <a16:creationId xmlns:a16="http://schemas.microsoft.com/office/drawing/2014/main" id="{63826A22-9C20-2D74-7648-9EC8B0C398A6}"/>
              </a:ext>
            </a:extLst>
          </p:cNvPr>
          <p:cNvSpPr txBox="1">
            <a:spLocks/>
          </p:cNvSpPr>
          <p:nvPr/>
        </p:nvSpPr>
        <p:spPr>
          <a:xfrm>
            <a:off x="403246" y="3095329"/>
            <a:ext cx="1601620" cy="30518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AMD</a:t>
            </a:r>
          </a:p>
        </p:txBody>
      </p:sp>
      <p:sp>
        <p:nvSpPr>
          <p:cNvPr id="14" name="Content Placeholder 2">
            <a:extLst>
              <a:ext uri="{FF2B5EF4-FFF2-40B4-BE49-F238E27FC236}">
                <a16:creationId xmlns:a16="http://schemas.microsoft.com/office/drawing/2014/main" id="{AB35582E-CC1E-D15F-9C12-3717B553AE53}"/>
              </a:ext>
            </a:extLst>
          </p:cNvPr>
          <p:cNvSpPr txBox="1">
            <a:spLocks/>
          </p:cNvSpPr>
          <p:nvPr/>
        </p:nvSpPr>
        <p:spPr>
          <a:xfrm>
            <a:off x="6474635" y="3095329"/>
            <a:ext cx="2255848" cy="29941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PCV</a:t>
            </a:r>
          </a:p>
        </p:txBody>
      </p:sp>
      <p:sp>
        <p:nvSpPr>
          <p:cNvPr id="3" name="TextBox 2">
            <a:extLst>
              <a:ext uri="{FF2B5EF4-FFF2-40B4-BE49-F238E27FC236}">
                <a16:creationId xmlns:a16="http://schemas.microsoft.com/office/drawing/2014/main" id="{B9C0F13D-7358-B4E7-F91E-54D3153572F3}"/>
              </a:ext>
            </a:extLst>
          </p:cNvPr>
          <p:cNvSpPr txBox="1"/>
          <p:nvPr/>
        </p:nvSpPr>
        <p:spPr>
          <a:xfrm>
            <a:off x="6202914" y="5698284"/>
            <a:ext cx="1676035" cy="143154"/>
          </a:xfrm>
          <a:prstGeom prst="rect">
            <a:avLst/>
          </a:prstGeom>
          <a:noFill/>
        </p:spPr>
        <p:txBody>
          <a:bodyPr wrap="square">
            <a:spAutoFit/>
          </a:bodyPr>
          <a:lstStyle/>
          <a:p>
            <a:r>
              <a:rPr lang="en-CA" sz="900">
                <a:solidFill>
                  <a:srgbClr val="292929"/>
                </a:solidFill>
                <a:effectLst/>
              </a:rPr>
              <a:t>Ma D, </a:t>
            </a:r>
            <a:r>
              <a:rPr lang="en-CA" sz="900" i="1">
                <a:solidFill>
                  <a:srgbClr val="292929"/>
                </a:solidFill>
                <a:effectLst/>
              </a:rPr>
              <a:t>et al.</a:t>
            </a:r>
            <a:r>
              <a:rPr lang="en-CA" sz="900">
                <a:solidFill>
                  <a:srgbClr val="292929"/>
                </a:solidFill>
                <a:effectLst/>
              </a:rPr>
              <a:t> 2020 Invest </a:t>
            </a:r>
            <a:r>
              <a:rPr lang="en-CA" sz="900" err="1">
                <a:solidFill>
                  <a:srgbClr val="292929"/>
                </a:solidFill>
                <a:effectLst/>
              </a:rPr>
              <a:t>Ophthalmol</a:t>
            </a:r>
            <a:r>
              <a:rPr lang="en-CA" sz="900">
                <a:solidFill>
                  <a:srgbClr val="292929"/>
                </a:solidFill>
                <a:effectLst/>
              </a:rPr>
              <a:t> Vis Sci (ARVO)</a:t>
            </a:r>
            <a:endParaRPr lang="en-CA" sz="900">
              <a:solidFill>
                <a:srgbClr val="292929"/>
              </a:solidFill>
            </a:endParaRPr>
          </a:p>
        </p:txBody>
      </p:sp>
    </p:spTree>
    <p:extLst>
      <p:ext uri="{BB962C8B-B14F-4D97-AF65-F5344CB8AC3E}">
        <p14:creationId xmlns:p14="http://schemas.microsoft.com/office/powerpoint/2010/main" val="412698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52E1-69C7-BF2F-8303-826DC39E23F8}"/>
              </a:ext>
            </a:extLst>
          </p:cNvPr>
          <p:cNvSpPr>
            <a:spLocks noGrp="1"/>
          </p:cNvSpPr>
          <p:nvPr>
            <p:ph type="title"/>
          </p:nvPr>
        </p:nvSpPr>
        <p:spPr>
          <a:xfrm>
            <a:off x="822960" y="365760"/>
            <a:ext cx="11254021" cy="877266"/>
          </a:xfrm>
        </p:spPr>
        <p:txBody>
          <a:bodyPr>
            <a:normAutofit fontScale="90000"/>
          </a:bodyPr>
          <a:lstStyle/>
          <a:p>
            <a:r>
              <a:rPr lang="en-US" sz="4000" dirty="0"/>
              <a:t>Topic 4: Explainable AI for biomedical informatics</a:t>
            </a:r>
            <a:endParaRPr lang="en-US" dirty="0"/>
          </a:p>
        </p:txBody>
      </p:sp>
      <p:sp>
        <p:nvSpPr>
          <p:cNvPr id="4" name="Slide Number Placeholder 3">
            <a:extLst>
              <a:ext uri="{FF2B5EF4-FFF2-40B4-BE49-F238E27FC236}">
                <a16:creationId xmlns:a16="http://schemas.microsoft.com/office/drawing/2014/main" id="{A78D2522-56F5-6469-4C24-3CF6717FF3B4}"/>
              </a:ext>
            </a:extLst>
          </p:cNvPr>
          <p:cNvSpPr>
            <a:spLocks noGrp="1"/>
          </p:cNvSpPr>
          <p:nvPr>
            <p:ph type="sldNum" sz="quarter" idx="10"/>
          </p:nvPr>
        </p:nvSpPr>
        <p:spPr/>
        <p:txBody>
          <a:bodyPr/>
          <a:lstStyle/>
          <a:p>
            <a:fld id="{DE332E15-C62E-4087-B8CA-882AA71AC5D9}" type="slidenum">
              <a:rPr lang="en-US" smtClean="0"/>
              <a:t>15</a:t>
            </a:fld>
            <a:endParaRPr lang="en-US"/>
          </a:p>
        </p:txBody>
      </p:sp>
      <p:pic>
        <p:nvPicPr>
          <p:cNvPr id="5" name="Picture 6" descr="Fig. 4">
            <a:extLst>
              <a:ext uri="{FF2B5EF4-FFF2-40B4-BE49-F238E27FC236}">
                <a16:creationId xmlns:a16="http://schemas.microsoft.com/office/drawing/2014/main" id="{AC9D9975-D9CC-7AD5-1742-3C422B184D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61089" y="1243026"/>
            <a:ext cx="3934170" cy="4775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ure 2">
            <a:extLst>
              <a:ext uri="{FF2B5EF4-FFF2-40B4-BE49-F238E27FC236}">
                <a16:creationId xmlns:a16="http://schemas.microsoft.com/office/drawing/2014/main" id="{3B7F634C-B771-1690-DD09-74F306FA9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44" y="1491714"/>
            <a:ext cx="2971916" cy="21389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igure 3">
            <a:extLst>
              <a:ext uri="{FF2B5EF4-FFF2-40B4-BE49-F238E27FC236}">
                <a16:creationId xmlns:a16="http://schemas.microsoft.com/office/drawing/2014/main" id="{264FB2F6-70DF-AB7B-D37F-6C64D0722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06" y="3922399"/>
            <a:ext cx="3371407" cy="218526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9236D38-4425-6F64-45A9-977CFD1DF998}"/>
              </a:ext>
            </a:extLst>
          </p:cNvPr>
          <p:cNvGrpSpPr/>
          <p:nvPr/>
        </p:nvGrpSpPr>
        <p:grpSpPr>
          <a:xfrm>
            <a:off x="3984651" y="2446008"/>
            <a:ext cx="3460105" cy="2132026"/>
            <a:chOff x="4797711" y="986996"/>
            <a:chExt cx="4558101" cy="2236264"/>
          </a:xfrm>
        </p:grpSpPr>
        <p:pic>
          <p:nvPicPr>
            <p:cNvPr id="9" name="Picture 8">
              <a:extLst>
                <a:ext uri="{FF2B5EF4-FFF2-40B4-BE49-F238E27FC236}">
                  <a16:creationId xmlns:a16="http://schemas.microsoft.com/office/drawing/2014/main" id="{F3048283-5CEC-529B-75E4-E05743848A7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97711" y="1207720"/>
              <a:ext cx="4304320" cy="2015540"/>
            </a:xfrm>
            <a:prstGeom prst="rect">
              <a:avLst/>
            </a:prstGeom>
          </p:spPr>
        </p:pic>
        <p:sp>
          <p:nvSpPr>
            <p:cNvPr id="10" name="TextBox 9">
              <a:extLst>
                <a:ext uri="{FF2B5EF4-FFF2-40B4-BE49-F238E27FC236}">
                  <a16:creationId xmlns:a16="http://schemas.microsoft.com/office/drawing/2014/main" id="{DD614973-6598-2679-39C2-BC628EDCF054}"/>
                </a:ext>
              </a:extLst>
            </p:cNvPr>
            <p:cNvSpPr txBox="1"/>
            <p:nvPr/>
          </p:nvSpPr>
          <p:spPr>
            <a:xfrm>
              <a:off x="5671778" y="986996"/>
              <a:ext cx="3033726" cy="338965"/>
            </a:xfrm>
            <a:prstGeom prst="rect">
              <a:avLst/>
            </a:prstGeom>
            <a:noFill/>
          </p:spPr>
          <p:txBody>
            <a:bodyPr wrap="square" rtlCol="0">
              <a:spAutoFit/>
            </a:bodyPr>
            <a:lstStyle/>
            <a:p>
              <a:r>
                <a:rPr lang="en-US" sz="1500" b="1" dirty="0"/>
                <a:t>DNN architecture: L</a:t>
              </a:r>
              <a:r>
                <a:rPr lang="en-US" altLang="zh-CN" sz="1500" b="1" dirty="0"/>
                <a:t>F-</a:t>
              </a:r>
              <a:r>
                <a:rPr lang="en-US" altLang="zh-CN" sz="1500" b="1" dirty="0" err="1"/>
                <a:t>UNet</a:t>
              </a:r>
              <a:endParaRPr lang="en-US" sz="1500" b="1" dirty="0"/>
            </a:p>
          </p:txBody>
        </p:sp>
        <p:sp>
          <p:nvSpPr>
            <p:cNvPr id="11" name="Arrow: Down 10">
              <a:extLst>
                <a:ext uri="{FF2B5EF4-FFF2-40B4-BE49-F238E27FC236}">
                  <a16:creationId xmlns:a16="http://schemas.microsoft.com/office/drawing/2014/main" id="{076A184C-0C78-BC57-0BBF-494080D573A7}"/>
                </a:ext>
              </a:extLst>
            </p:cNvPr>
            <p:cNvSpPr/>
            <p:nvPr/>
          </p:nvSpPr>
          <p:spPr>
            <a:xfrm rot="16200000">
              <a:off x="9158972" y="1941427"/>
              <a:ext cx="122131" cy="271548"/>
            </a:xfrm>
            <a:prstGeom prst="downArrow">
              <a:avLst>
                <a:gd name="adj1" fmla="val 50000"/>
                <a:gd name="adj2" fmla="val 79246"/>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ln>
                  <a:solidFill>
                    <a:sysClr val="windowText" lastClr="000000"/>
                  </a:solidFill>
                </a:ln>
                <a:solidFill>
                  <a:srgbClr val="000000"/>
                </a:solidFill>
                <a:latin typeface="Arial" panose="020B0604020202020204" pitchFamily="34" charset="0"/>
                <a:cs typeface="Arial" panose="020B0604020202020204" pitchFamily="34" charset="0"/>
              </a:endParaRPr>
            </a:p>
          </p:txBody>
        </p:sp>
      </p:grpSp>
      <p:sp>
        <p:nvSpPr>
          <p:cNvPr id="12" name="TextBox 11">
            <a:extLst>
              <a:ext uri="{FF2B5EF4-FFF2-40B4-BE49-F238E27FC236}">
                <a16:creationId xmlns:a16="http://schemas.microsoft.com/office/drawing/2014/main" id="{0CD5AD94-F69A-9CEA-DCD9-1F5623467B2E}"/>
              </a:ext>
            </a:extLst>
          </p:cNvPr>
          <p:cNvSpPr txBox="1"/>
          <p:nvPr/>
        </p:nvSpPr>
        <p:spPr>
          <a:xfrm>
            <a:off x="4266704" y="5589265"/>
            <a:ext cx="2971916" cy="276999"/>
          </a:xfrm>
          <a:prstGeom prst="rect">
            <a:avLst/>
          </a:prstGeom>
          <a:noFill/>
        </p:spPr>
        <p:txBody>
          <a:bodyPr wrap="square">
            <a:spAutoFit/>
          </a:bodyPr>
          <a:lstStyle/>
          <a:p>
            <a:r>
              <a:rPr lang="en-US" sz="1200" i="1" dirty="0"/>
              <a:t>Ma D, et </a:t>
            </a:r>
            <a:r>
              <a:rPr lang="en-US" sz="1200" i="1" dirty="0" err="1"/>
              <a:t>al.Acta</a:t>
            </a:r>
            <a:r>
              <a:rPr lang="en-US" sz="1200" i="1" dirty="0"/>
              <a:t> </a:t>
            </a:r>
            <a:r>
              <a:rPr lang="en-US" sz="1200" i="1" dirty="0" err="1"/>
              <a:t>Neuropathol</a:t>
            </a:r>
            <a:r>
              <a:rPr lang="en-US" sz="1200" i="1" dirty="0"/>
              <a:t>. Commun 2024</a:t>
            </a:r>
          </a:p>
        </p:txBody>
      </p:sp>
    </p:spTree>
    <p:extLst>
      <p:ext uri="{BB962C8B-B14F-4D97-AF65-F5344CB8AC3E}">
        <p14:creationId xmlns:p14="http://schemas.microsoft.com/office/powerpoint/2010/main" val="47900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2DB9-66C3-F879-9B4C-D1CAF05C35C3}"/>
              </a:ext>
            </a:extLst>
          </p:cNvPr>
          <p:cNvSpPr>
            <a:spLocks noGrp="1"/>
          </p:cNvSpPr>
          <p:nvPr>
            <p:ph type="title"/>
          </p:nvPr>
        </p:nvSpPr>
        <p:spPr>
          <a:xfrm>
            <a:off x="223630" y="365760"/>
            <a:ext cx="11743083" cy="877266"/>
          </a:xfrm>
        </p:spPr>
        <p:txBody>
          <a:bodyPr>
            <a:noAutofit/>
          </a:bodyPr>
          <a:lstStyle/>
          <a:p>
            <a:r>
              <a:rPr lang="en-US" sz="2800" dirty="0"/>
              <a:t>Topic 5: Bias control, domain adaptation, data harmonization</a:t>
            </a:r>
          </a:p>
        </p:txBody>
      </p:sp>
      <p:sp>
        <p:nvSpPr>
          <p:cNvPr id="4" name="Slide Number Placeholder 3">
            <a:extLst>
              <a:ext uri="{FF2B5EF4-FFF2-40B4-BE49-F238E27FC236}">
                <a16:creationId xmlns:a16="http://schemas.microsoft.com/office/drawing/2014/main" id="{25242DAB-687B-6BA5-790E-350A8F384A48}"/>
              </a:ext>
            </a:extLst>
          </p:cNvPr>
          <p:cNvSpPr>
            <a:spLocks noGrp="1"/>
          </p:cNvSpPr>
          <p:nvPr>
            <p:ph type="sldNum" sz="quarter" idx="10"/>
          </p:nvPr>
        </p:nvSpPr>
        <p:spPr/>
        <p:txBody>
          <a:bodyPr/>
          <a:lstStyle/>
          <a:p>
            <a:fld id="{DE332E15-C62E-4087-B8CA-882AA71AC5D9}" type="slidenum">
              <a:rPr lang="en-US" smtClean="0"/>
              <a:t>16</a:t>
            </a:fld>
            <a:endParaRPr lang="en-US"/>
          </a:p>
        </p:txBody>
      </p:sp>
      <p:sp>
        <p:nvSpPr>
          <p:cNvPr id="7" name="Content Placeholder 6">
            <a:extLst>
              <a:ext uri="{FF2B5EF4-FFF2-40B4-BE49-F238E27FC236}">
                <a16:creationId xmlns:a16="http://schemas.microsoft.com/office/drawing/2014/main" id="{2BA7BADD-9E88-EB0A-3DF0-374651FF11A0}"/>
              </a:ext>
            </a:extLst>
          </p:cNvPr>
          <p:cNvSpPr>
            <a:spLocks noGrp="1"/>
          </p:cNvSpPr>
          <p:nvPr>
            <p:ph idx="1"/>
          </p:nvPr>
        </p:nvSpPr>
        <p:spPr>
          <a:xfrm>
            <a:off x="563592" y="1371600"/>
            <a:ext cx="10888644" cy="4775546"/>
          </a:xfrm>
        </p:spPr>
        <p:txBody>
          <a:bodyPr/>
          <a:lstStyle/>
          <a:p>
            <a:pPr marL="342900" indent="-342900">
              <a:buFont typeface="Arial" panose="020B0604020202020204" pitchFamily="34" charset="0"/>
              <a:buChar char="•"/>
            </a:pPr>
            <a:r>
              <a:rPr lang="en-US" dirty="0"/>
              <a:t>Effective feature harmonization is crucial for control population bias and ensure fairness AI</a:t>
            </a:r>
          </a:p>
        </p:txBody>
      </p:sp>
      <p:pic>
        <p:nvPicPr>
          <p:cNvPr id="12" name="Picture 11">
            <a:extLst>
              <a:ext uri="{FF2B5EF4-FFF2-40B4-BE49-F238E27FC236}">
                <a16:creationId xmlns:a16="http://schemas.microsoft.com/office/drawing/2014/main" id="{3BAE088A-4F14-82B2-B7A4-011A7D23C817}"/>
              </a:ext>
            </a:extLst>
          </p:cNvPr>
          <p:cNvPicPr>
            <a:picLocks noChangeAspect="1"/>
          </p:cNvPicPr>
          <p:nvPr/>
        </p:nvPicPr>
        <p:blipFill>
          <a:blip r:embed="rId2"/>
          <a:stretch>
            <a:fillRect/>
          </a:stretch>
        </p:blipFill>
        <p:spPr>
          <a:xfrm>
            <a:off x="1528473" y="2250982"/>
            <a:ext cx="8798435" cy="3781146"/>
          </a:xfrm>
          <a:prstGeom prst="rect">
            <a:avLst/>
          </a:prstGeom>
        </p:spPr>
      </p:pic>
      <p:sp>
        <p:nvSpPr>
          <p:cNvPr id="3" name="TextBox 2">
            <a:extLst>
              <a:ext uri="{FF2B5EF4-FFF2-40B4-BE49-F238E27FC236}">
                <a16:creationId xmlns:a16="http://schemas.microsoft.com/office/drawing/2014/main" id="{34BC9D10-6403-20C2-03A4-02F134B8B443}"/>
              </a:ext>
            </a:extLst>
          </p:cNvPr>
          <p:cNvSpPr txBox="1"/>
          <p:nvPr/>
        </p:nvSpPr>
        <p:spPr>
          <a:xfrm>
            <a:off x="8480320" y="5755129"/>
            <a:ext cx="2971916" cy="276999"/>
          </a:xfrm>
          <a:prstGeom prst="rect">
            <a:avLst/>
          </a:prstGeom>
          <a:noFill/>
        </p:spPr>
        <p:txBody>
          <a:bodyPr wrap="square">
            <a:spAutoFit/>
          </a:bodyPr>
          <a:lstStyle/>
          <a:p>
            <a:r>
              <a:rPr lang="en-US" sz="1200" i="1" dirty="0"/>
              <a:t>Ma D, et al.</a:t>
            </a:r>
            <a:r>
              <a:rPr lang="en-US" sz="1200" dirty="0"/>
              <a:t> Hum. Brain Mapp.</a:t>
            </a:r>
            <a:r>
              <a:rPr lang="en-US" sz="1200" i="1" dirty="0"/>
              <a:t> 2019</a:t>
            </a:r>
          </a:p>
        </p:txBody>
      </p:sp>
    </p:spTree>
    <p:extLst>
      <p:ext uri="{BB962C8B-B14F-4D97-AF65-F5344CB8AC3E}">
        <p14:creationId xmlns:p14="http://schemas.microsoft.com/office/powerpoint/2010/main" val="1902820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0A4D-974A-F242-2360-280694B9F95A}"/>
              </a:ext>
            </a:extLst>
          </p:cNvPr>
          <p:cNvSpPr>
            <a:spLocks noGrp="1"/>
          </p:cNvSpPr>
          <p:nvPr>
            <p:ph type="title"/>
          </p:nvPr>
        </p:nvSpPr>
        <p:spPr>
          <a:xfrm>
            <a:off x="345058" y="365760"/>
            <a:ext cx="11107178" cy="539142"/>
          </a:xfrm>
        </p:spPr>
        <p:txBody>
          <a:bodyPr>
            <a:normAutofit/>
          </a:bodyPr>
          <a:lstStyle/>
          <a:p>
            <a:r>
              <a:rPr lang="en-US" sz="2800" dirty="0"/>
              <a:t>Topic 5: Bias control, domain adaptation, data harmonization</a:t>
            </a:r>
          </a:p>
        </p:txBody>
      </p:sp>
      <p:pic>
        <p:nvPicPr>
          <p:cNvPr id="6" name="Content Placeholder 5">
            <a:extLst>
              <a:ext uri="{FF2B5EF4-FFF2-40B4-BE49-F238E27FC236}">
                <a16:creationId xmlns:a16="http://schemas.microsoft.com/office/drawing/2014/main" id="{A686A991-F75E-D6BC-6FCC-4904135A26DC}"/>
              </a:ext>
            </a:extLst>
          </p:cNvPr>
          <p:cNvPicPr>
            <a:picLocks noGrp="1" noChangeAspect="1"/>
          </p:cNvPicPr>
          <p:nvPr>
            <p:ph idx="1"/>
          </p:nvPr>
        </p:nvPicPr>
        <p:blipFill>
          <a:blip r:embed="rId2"/>
          <a:stretch>
            <a:fillRect/>
          </a:stretch>
        </p:blipFill>
        <p:spPr>
          <a:xfrm>
            <a:off x="7575248" y="1019995"/>
            <a:ext cx="4491722" cy="4775200"/>
          </a:xfrm>
        </p:spPr>
      </p:pic>
      <p:sp>
        <p:nvSpPr>
          <p:cNvPr id="4" name="Slide Number Placeholder 3">
            <a:extLst>
              <a:ext uri="{FF2B5EF4-FFF2-40B4-BE49-F238E27FC236}">
                <a16:creationId xmlns:a16="http://schemas.microsoft.com/office/drawing/2014/main" id="{5DD4D10C-EC53-B0AC-E32B-970D3A8C6EC2}"/>
              </a:ext>
            </a:extLst>
          </p:cNvPr>
          <p:cNvSpPr>
            <a:spLocks noGrp="1"/>
          </p:cNvSpPr>
          <p:nvPr>
            <p:ph type="sldNum" sz="quarter" idx="10"/>
          </p:nvPr>
        </p:nvSpPr>
        <p:spPr/>
        <p:txBody>
          <a:bodyPr/>
          <a:lstStyle/>
          <a:p>
            <a:fld id="{DE332E15-C62E-4087-B8CA-882AA71AC5D9}" type="slidenum">
              <a:rPr lang="en-US" smtClean="0"/>
              <a:t>17</a:t>
            </a:fld>
            <a:endParaRPr lang="en-US"/>
          </a:p>
        </p:txBody>
      </p:sp>
      <p:sp>
        <p:nvSpPr>
          <p:cNvPr id="7" name="Content Placeholder 6">
            <a:extLst>
              <a:ext uri="{FF2B5EF4-FFF2-40B4-BE49-F238E27FC236}">
                <a16:creationId xmlns:a16="http://schemas.microsoft.com/office/drawing/2014/main" id="{01EB1D5F-34E5-ED6B-BDFE-773D3863862C}"/>
              </a:ext>
            </a:extLst>
          </p:cNvPr>
          <p:cNvSpPr txBox="1">
            <a:spLocks/>
          </p:cNvSpPr>
          <p:nvPr/>
        </p:nvSpPr>
        <p:spPr>
          <a:xfrm>
            <a:off x="345058" y="1041227"/>
            <a:ext cx="5969480" cy="77032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Case 2: AI-based “Domain adaptation” to control out-of-distribution population bias</a:t>
            </a:r>
            <a:endParaRPr lang="en-US" dirty="0"/>
          </a:p>
        </p:txBody>
      </p:sp>
      <p:pic>
        <p:nvPicPr>
          <p:cNvPr id="9" name="Picture 8">
            <a:extLst>
              <a:ext uri="{FF2B5EF4-FFF2-40B4-BE49-F238E27FC236}">
                <a16:creationId xmlns:a16="http://schemas.microsoft.com/office/drawing/2014/main" id="{245800F8-86F6-A649-3373-DBC1BA80EB69}"/>
              </a:ext>
            </a:extLst>
          </p:cNvPr>
          <p:cNvPicPr>
            <a:picLocks noChangeAspect="1"/>
          </p:cNvPicPr>
          <p:nvPr/>
        </p:nvPicPr>
        <p:blipFill>
          <a:blip r:embed="rId3"/>
          <a:srcRect b="48234"/>
          <a:stretch/>
        </p:blipFill>
        <p:spPr>
          <a:xfrm>
            <a:off x="425570" y="1644045"/>
            <a:ext cx="3488608" cy="1984212"/>
          </a:xfrm>
          <a:prstGeom prst="rect">
            <a:avLst/>
          </a:prstGeom>
        </p:spPr>
      </p:pic>
      <p:pic>
        <p:nvPicPr>
          <p:cNvPr id="10" name="Picture 9">
            <a:extLst>
              <a:ext uri="{FF2B5EF4-FFF2-40B4-BE49-F238E27FC236}">
                <a16:creationId xmlns:a16="http://schemas.microsoft.com/office/drawing/2014/main" id="{35FEFDEA-55AF-5340-E6A2-660B0CCEBA94}"/>
              </a:ext>
            </a:extLst>
          </p:cNvPr>
          <p:cNvPicPr>
            <a:picLocks noChangeAspect="1"/>
          </p:cNvPicPr>
          <p:nvPr/>
        </p:nvPicPr>
        <p:blipFill>
          <a:blip r:embed="rId3"/>
          <a:srcRect t="51166"/>
          <a:stretch/>
        </p:blipFill>
        <p:spPr>
          <a:xfrm>
            <a:off x="3946116" y="1700253"/>
            <a:ext cx="3488608" cy="1871796"/>
          </a:xfrm>
          <a:prstGeom prst="rect">
            <a:avLst/>
          </a:prstGeom>
        </p:spPr>
      </p:pic>
      <p:pic>
        <p:nvPicPr>
          <p:cNvPr id="12" name="Picture 11">
            <a:extLst>
              <a:ext uri="{FF2B5EF4-FFF2-40B4-BE49-F238E27FC236}">
                <a16:creationId xmlns:a16="http://schemas.microsoft.com/office/drawing/2014/main" id="{D5125B22-432D-B8EC-3C65-0346B2C5041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29798" y="3797319"/>
            <a:ext cx="4491722" cy="2220907"/>
          </a:xfrm>
          <a:prstGeom prst="rect">
            <a:avLst/>
          </a:prstGeom>
        </p:spPr>
      </p:pic>
      <p:sp>
        <p:nvSpPr>
          <p:cNvPr id="13" name="Content Placeholder 6">
            <a:extLst>
              <a:ext uri="{FF2B5EF4-FFF2-40B4-BE49-F238E27FC236}">
                <a16:creationId xmlns:a16="http://schemas.microsoft.com/office/drawing/2014/main" id="{BDFEF8E6-E695-51A5-2092-F7F0AAE426CF}"/>
              </a:ext>
            </a:extLst>
          </p:cNvPr>
          <p:cNvSpPr txBox="1">
            <a:spLocks/>
          </p:cNvSpPr>
          <p:nvPr/>
        </p:nvSpPr>
        <p:spPr>
          <a:xfrm>
            <a:off x="278922" y="4983498"/>
            <a:ext cx="5969480" cy="77032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Generative-AI (GAN)-based</a:t>
            </a:r>
            <a:br>
              <a:rPr lang="en-US" sz="2000" dirty="0"/>
            </a:br>
            <a:r>
              <a:rPr lang="en-US" sz="2000" dirty="0"/>
              <a:t>“domain” adaptation</a:t>
            </a:r>
            <a:endParaRPr lang="en-US" dirty="0"/>
          </a:p>
        </p:txBody>
      </p:sp>
      <p:sp>
        <p:nvSpPr>
          <p:cNvPr id="3" name="TextBox 2">
            <a:extLst>
              <a:ext uri="{FF2B5EF4-FFF2-40B4-BE49-F238E27FC236}">
                <a16:creationId xmlns:a16="http://schemas.microsoft.com/office/drawing/2014/main" id="{A7816505-DA5B-9DE1-9744-8CD2930E5A5F}"/>
              </a:ext>
            </a:extLst>
          </p:cNvPr>
          <p:cNvSpPr txBox="1"/>
          <p:nvPr/>
        </p:nvSpPr>
        <p:spPr>
          <a:xfrm>
            <a:off x="8254542" y="5879726"/>
            <a:ext cx="2971916" cy="276999"/>
          </a:xfrm>
          <a:prstGeom prst="rect">
            <a:avLst/>
          </a:prstGeom>
          <a:noFill/>
        </p:spPr>
        <p:txBody>
          <a:bodyPr wrap="square">
            <a:spAutoFit/>
          </a:bodyPr>
          <a:lstStyle/>
          <a:p>
            <a:r>
              <a:rPr lang="en-US" sz="1200" i="1" dirty="0"/>
              <a:t>Chen S, Ma D, et al.</a:t>
            </a:r>
            <a:r>
              <a:rPr lang="en-US" sz="1200" dirty="0"/>
              <a:t> </a:t>
            </a:r>
            <a:r>
              <a:rPr lang="en-US" sz="1200" dirty="0" err="1"/>
              <a:t>Comput</a:t>
            </a:r>
            <a:r>
              <a:rPr lang="en-US" sz="1200" dirty="0"/>
              <a:t>. Biol. Med</a:t>
            </a:r>
            <a:r>
              <a:rPr lang="en-US" sz="1200" i="1" dirty="0"/>
              <a:t> 2023</a:t>
            </a:r>
          </a:p>
        </p:txBody>
      </p:sp>
    </p:spTree>
    <p:extLst>
      <p:ext uri="{BB962C8B-B14F-4D97-AF65-F5344CB8AC3E}">
        <p14:creationId xmlns:p14="http://schemas.microsoft.com/office/powerpoint/2010/main" val="2529053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2DD3-2CBA-6F1E-1AA0-D38F54CC5FBB}"/>
              </a:ext>
            </a:extLst>
          </p:cNvPr>
          <p:cNvSpPr>
            <a:spLocks noGrp="1"/>
          </p:cNvSpPr>
          <p:nvPr>
            <p:ph type="title"/>
          </p:nvPr>
        </p:nvSpPr>
        <p:spPr/>
        <p:txBody>
          <a:bodyPr>
            <a:normAutofit/>
          </a:bodyPr>
          <a:lstStyle/>
          <a:p>
            <a:endParaRPr lang="en-US" dirty="0"/>
          </a:p>
        </p:txBody>
      </p:sp>
      <p:sp>
        <p:nvSpPr>
          <p:cNvPr id="3" name="Content Placeholder 2">
            <a:extLst>
              <a:ext uri="{FF2B5EF4-FFF2-40B4-BE49-F238E27FC236}">
                <a16:creationId xmlns:a16="http://schemas.microsoft.com/office/drawing/2014/main" id="{DF0CA617-498A-6C37-3551-6DB5B7C4B9D9}"/>
              </a:ext>
            </a:extLst>
          </p:cNvPr>
          <p:cNvSpPr>
            <a:spLocks noGrp="1"/>
          </p:cNvSpPr>
          <p:nvPr>
            <p:ph idx="1"/>
          </p:nvPr>
        </p:nvSpPr>
        <p:spPr/>
        <p:txBody>
          <a:bodyPr/>
          <a:lstStyle/>
          <a:p>
            <a:r>
              <a:rPr lang="en-US" dirty="0"/>
              <a:t>Move on to hands-on tutorial</a:t>
            </a:r>
          </a:p>
        </p:txBody>
      </p:sp>
      <p:sp>
        <p:nvSpPr>
          <p:cNvPr id="4" name="Slide Number Placeholder 3">
            <a:extLst>
              <a:ext uri="{FF2B5EF4-FFF2-40B4-BE49-F238E27FC236}">
                <a16:creationId xmlns:a16="http://schemas.microsoft.com/office/drawing/2014/main" id="{DB082A04-C3D8-0CF6-867A-A8D728789A2F}"/>
              </a:ext>
            </a:extLst>
          </p:cNvPr>
          <p:cNvSpPr>
            <a:spLocks noGrp="1"/>
          </p:cNvSpPr>
          <p:nvPr>
            <p:ph type="sldNum" sz="quarter" idx="10"/>
          </p:nvPr>
        </p:nvSpPr>
        <p:spPr/>
        <p:txBody>
          <a:bodyPr/>
          <a:lstStyle/>
          <a:p>
            <a:fld id="{DE332E15-C62E-4087-B8CA-882AA71AC5D9}" type="slidenum">
              <a:rPr lang="en-US" smtClean="0"/>
              <a:t>18</a:t>
            </a:fld>
            <a:endParaRPr lang="en-US"/>
          </a:p>
        </p:txBody>
      </p:sp>
    </p:spTree>
    <p:extLst>
      <p:ext uri="{BB962C8B-B14F-4D97-AF65-F5344CB8AC3E}">
        <p14:creationId xmlns:p14="http://schemas.microsoft.com/office/powerpoint/2010/main" val="107230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825E-8831-65CF-11E5-343F32B1AFA5}"/>
              </a:ext>
            </a:extLst>
          </p:cNvPr>
          <p:cNvSpPr>
            <a:spLocks noGrp="1"/>
          </p:cNvSpPr>
          <p:nvPr>
            <p:ph type="title"/>
          </p:nvPr>
        </p:nvSpPr>
        <p:spPr>
          <a:xfrm>
            <a:off x="822960" y="365759"/>
            <a:ext cx="10515600" cy="1057795"/>
          </a:xfrm>
        </p:spPr>
        <p:txBody>
          <a:bodyPr>
            <a:normAutofit fontScale="90000"/>
          </a:bodyPr>
          <a:lstStyle/>
          <a:p>
            <a:pPr algn="ctr"/>
            <a:r>
              <a:rPr lang="en-US" dirty="0"/>
              <a:t>AI application in Biomedical/Health Informatics</a:t>
            </a:r>
          </a:p>
        </p:txBody>
      </p:sp>
      <p:sp>
        <p:nvSpPr>
          <p:cNvPr id="3" name="Content Placeholder 2">
            <a:extLst>
              <a:ext uri="{FF2B5EF4-FFF2-40B4-BE49-F238E27FC236}">
                <a16:creationId xmlns:a16="http://schemas.microsoft.com/office/drawing/2014/main" id="{BF83B467-AF3F-73EE-00CC-0868F5CCA24F}"/>
              </a:ext>
            </a:extLst>
          </p:cNvPr>
          <p:cNvSpPr>
            <a:spLocks noGrp="1"/>
          </p:cNvSpPr>
          <p:nvPr>
            <p:ph idx="1"/>
          </p:nvPr>
        </p:nvSpPr>
        <p:spPr>
          <a:xfrm>
            <a:off x="645886" y="1423554"/>
            <a:ext cx="11176000" cy="4399019"/>
          </a:xfrm>
        </p:spPr>
        <p:txBody>
          <a:bodyPr>
            <a:normAutofit fontScale="92500" lnSpcReduction="20000"/>
          </a:bodyPr>
          <a:lstStyle/>
          <a:p>
            <a:pPr>
              <a:lnSpc>
                <a:spcPct val="100000"/>
              </a:lnSpc>
            </a:pPr>
            <a:r>
              <a:rPr lang="en-US" b="1" dirty="0"/>
              <a:t>Health / Biomedical Informatics</a:t>
            </a:r>
            <a:r>
              <a:rPr lang="en-US" dirty="0"/>
              <a:t>:</a:t>
            </a:r>
          </a:p>
          <a:p>
            <a:pPr lvl="1">
              <a:lnSpc>
                <a:spcPct val="100000"/>
              </a:lnSpc>
            </a:pPr>
            <a:r>
              <a:rPr lang="en-US" dirty="0"/>
              <a:t>Interdisciplinary field that applies </a:t>
            </a:r>
            <a:r>
              <a:rPr lang="en-US" i="1" u="sng" dirty="0"/>
              <a:t>computing</a:t>
            </a:r>
            <a:r>
              <a:rPr lang="en-US" i="1" dirty="0"/>
              <a:t>, </a:t>
            </a:r>
            <a:r>
              <a:rPr lang="en-US" i="1" u="sng" dirty="0"/>
              <a:t>data science</a:t>
            </a:r>
            <a:r>
              <a:rPr lang="en-US" i="1" dirty="0"/>
              <a:t>, </a:t>
            </a:r>
            <a:r>
              <a:rPr lang="en-US" i="1" u="sng" dirty="0"/>
              <a:t>and information technology</a:t>
            </a:r>
            <a:r>
              <a:rPr lang="en-US" dirty="0"/>
              <a:t> to improve health care, biomedical research, and public health outcomes.</a:t>
            </a:r>
          </a:p>
          <a:p>
            <a:pPr lvl="1">
              <a:lnSpc>
                <a:spcPct val="100000"/>
              </a:lnSpc>
            </a:pPr>
            <a:r>
              <a:rPr lang="en-US" i="1" u="sng" dirty="0"/>
              <a:t>AI-integrated</a:t>
            </a:r>
            <a:r>
              <a:rPr lang="en-US" dirty="0"/>
              <a:t> health/biomedical informatics </a:t>
            </a:r>
          </a:p>
          <a:p>
            <a:pPr lvl="2">
              <a:lnSpc>
                <a:spcPct val="100000"/>
              </a:lnSpc>
            </a:pPr>
            <a:r>
              <a:rPr lang="en-US" dirty="0"/>
              <a:t>enables the analysis capability for complex medical data (e.g. </a:t>
            </a:r>
            <a:r>
              <a:rPr lang="en-US" i="1" u="sng" dirty="0"/>
              <a:t>EHR, medical imaging, genomics/</a:t>
            </a:r>
            <a:r>
              <a:rPr lang="en-US" i="1" u="sng" dirty="0" err="1"/>
              <a:t>multiomics</a:t>
            </a:r>
            <a:r>
              <a:rPr lang="en-US" i="1" u="sng" dirty="0"/>
              <a:t>, </a:t>
            </a:r>
            <a:r>
              <a:rPr lang="en-US" i="1" u="sng" dirty="0" err="1"/>
              <a:t>sensoring</a:t>
            </a:r>
            <a:r>
              <a:rPr lang="en-US" i="1" u="sng" dirty="0"/>
              <a:t> data</a:t>
            </a:r>
            <a:r>
              <a:rPr lang="en-US" dirty="0"/>
              <a:t>) </a:t>
            </a:r>
          </a:p>
          <a:p>
            <a:pPr lvl="2">
              <a:lnSpc>
                <a:spcPct val="100000"/>
              </a:lnSpc>
            </a:pPr>
            <a:r>
              <a:rPr lang="en-US" dirty="0"/>
              <a:t>enhances disease prediction, personalized treatments, clinical decision-making, and biomedical research by.</a:t>
            </a:r>
          </a:p>
          <a:p>
            <a:pPr>
              <a:lnSpc>
                <a:spcPct val="100000"/>
              </a:lnSpc>
            </a:pPr>
            <a:endParaRPr lang="en-US" dirty="0"/>
          </a:p>
          <a:p>
            <a:pPr>
              <a:lnSpc>
                <a:spcPct val="100000"/>
              </a:lnSpc>
            </a:pPr>
            <a:r>
              <a:rPr lang="en-US" b="1" dirty="0"/>
              <a:t>Example Applications of </a:t>
            </a:r>
          </a:p>
          <a:p>
            <a:pPr lvl="1">
              <a:lnSpc>
                <a:spcPct val="100000"/>
              </a:lnSpc>
            </a:pPr>
            <a:r>
              <a:rPr lang="en-US" b="1" dirty="0"/>
              <a:t>Topic 1</a:t>
            </a:r>
            <a:r>
              <a:rPr lang="en-US" dirty="0"/>
              <a:t>: Early Prediction, Disease Risk Stratification, Biomarker Identification</a:t>
            </a:r>
          </a:p>
          <a:p>
            <a:pPr lvl="1">
              <a:lnSpc>
                <a:spcPct val="100000"/>
              </a:lnSpc>
            </a:pPr>
            <a:r>
              <a:rPr lang="en-US" b="1" dirty="0"/>
              <a:t>Topic 2</a:t>
            </a:r>
            <a:r>
              <a:rPr lang="en-US" dirty="0"/>
              <a:t>: Disentangle Disease Heterogeneity</a:t>
            </a:r>
          </a:p>
          <a:p>
            <a:pPr lvl="1">
              <a:lnSpc>
                <a:spcPct val="100000"/>
              </a:lnSpc>
            </a:pPr>
            <a:r>
              <a:rPr lang="en-US" b="1" dirty="0"/>
              <a:t>Topic 3</a:t>
            </a:r>
            <a:r>
              <a:rPr lang="en-US" dirty="0"/>
              <a:t>: Biological Aging | Healthy Aging</a:t>
            </a:r>
          </a:p>
          <a:p>
            <a:pPr lvl="1">
              <a:lnSpc>
                <a:spcPct val="100000"/>
              </a:lnSpc>
            </a:pPr>
            <a:r>
              <a:rPr lang="en-US" b="1" dirty="0"/>
              <a:t>Topic 4</a:t>
            </a:r>
            <a:r>
              <a:rPr lang="en-US" dirty="0"/>
              <a:t>: Explainable AI for clinical translation</a:t>
            </a:r>
          </a:p>
          <a:p>
            <a:pPr lvl="1">
              <a:lnSpc>
                <a:spcPct val="100000"/>
              </a:lnSpc>
            </a:pPr>
            <a:r>
              <a:rPr lang="en-US" b="1" dirty="0"/>
              <a:t>Topic 5</a:t>
            </a:r>
            <a:r>
              <a:rPr lang="en-US" dirty="0"/>
              <a:t>: Bias control, domain adaptation, data harmonization</a:t>
            </a:r>
          </a:p>
        </p:txBody>
      </p:sp>
      <p:sp>
        <p:nvSpPr>
          <p:cNvPr id="4" name="Slide Number Placeholder 3">
            <a:extLst>
              <a:ext uri="{FF2B5EF4-FFF2-40B4-BE49-F238E27FC236}">
                <a16:creationId xmlns:a16="http://schemas.microsoft.com/office/drawing/2014/main" id="{D6C8EB6D-4079-E92C-23BD-0AE6E1041BA2}"/>
              </a:ext>
            </a:extLst>
          </p:cNvPr>
          <p:cNvSpPr>
            <a:spLocks noGrp="1"/>
          </p:cNvSpPr>
          <p:nvPr>
            <p:ph type="sldNum" sz="quarter" idx="10"/>
          </p:nvPr>
        </p:nvSpPr>
        <p:spPr/>
        <p:txBody>
          <a:bodyPr/>
          <a:lstStyle/>
          <a:p>
            <a:fld id="{DE332E15-C62E-4087-B8CA-882AA71AC5D9}" type="slidenum">
              <a:rPr lang="en-US" smtClean="0"/>
              <a:t>2</a:t>
            </a:fld>
            <a:endParaRPr lang="en-US"/>
          </a:p>
        </p:txBody>
      </p:sp>
    </p:spTree>
    <p:extLst>
      <p:ext uri="{BB962C8B-B14F-4D97-AF65-F5344CB8AC3E}">
        <p14:creationId xmlns:p14="http://schemas.microsoft.com/office/powerpoint/2010/main" val="516403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C8E2-710D-46D6-9221-5FCAC6571BDA}"/>
              </a:ext>
            </a:extLst>
          </p:cNvPr>
          <p:cNvSpPr>
            <a:spLocks noGrp="1"/>
          </p:cNvSpPr>
          <p:nvPr>
            <p:ph type="title"/>
          </p:nvPr>
        </p:nvSpPr>
        <p:spPr>
          <a:xfrm>
            <a:off x="838200" y="365125"/>
            <a:ext cx="11085286" cy="939019"/>
          </a:xfrm>
        </p:spPr>
        <p:txBody>
          <a:bodyPr>
            <a:normAutofit/>
          </a:bodyPr>
          <a:lstStyle/>
          <a:p>
            <a:r>
              <a:rPr lang="en-US" dirty="0"/>
              <a:t>Example of Health/Biomedical Informatics</a:t>
            </a:r>
            <a:endParaRPr lang="en-CA" dirty="0"/>
          </a:p>
        </p:txBody>
      </p:sp>
      <p:sp>
        <p:nvSpPr>
          <p:cNvPr id="4" name="Footer Placeholder 3">
            <a:extLst>
              <a:ext uri="{FF2B5EF4-FFF2-40B4-BE49-F238E27FC236}">
                <a16:creationId xmlns:a16="http://schemas.microsoft.com/office/drawing/2014/main" id="{9B1CB111-1AE5-40FB-BABE-0331323F3480}"/>
              </a:ext>
            </a:extLst>
          </p:cNvPr>
          <p:cNvSpPr>
            <a:spLocks noGrp="1"/>
          </p:cNvSpPr>
          <p:nvPr>
            <p:ph type="ftr" sz="quarter" idx="11"/>
          </p:nvPr>
        </p:nvSpPr>
        <p:spPr>
          <a:xfrm>
            <a:off x="0" y="6538912"/>
            <a:ext cx="62132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t>Da Ma</a:t>
            </a:r>
          </a:p>
        </p:txBody>
      </p:sp>
      <p:sp>
        <p:nvSpPr>
          <p:cNvPr id="13" name="Speech Bubble: Rectangle with Corners Rounded 12">
            <a:extLst>
              <a:ext uri="{FF2B5EF4-FFF2-40B4-BE49-F238E27FC236}">
                <a16:creationId xmlns:a16="http://schemas.microsoft.com/office/drawing/2014/main" id="{4BB4D072-65E3-4C91-9246-818E664F94B0}"/>
              </a:ext>
            </a:extLst>
          </p:cNvPr>
          <p:cNvSpPr/>
          <p:nvPr/>
        </p:nvSpPr>
        <p:spPr>
          <a:xfrm>
            <a:off x="3073469" y="4833381"/>
            <a:ext cx="2916536" cy="975427"/>
          </a:xfrm>
          <a:prstGeom prst="wedgeRoundRectCallout">
            <a:avLst>
              <a:gd name="adj1" fmla="val -12313"/>
              <a:gd name="adj2" fmla="val 43743"/>
              <a:gd name="adj3" fmla="val 16667"/>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6">
                    <a:lumMod val="75000"/>
                  </a:schemeClr>
                </a:solidFill>
                <a:cs typeface="Times New Roman" panose="02020603050405020304" pitchFamily="18" charset="0"/>
              </a:rPr>
              <a:t>Brain-body Integrated</a:t>
            </a:r>
            <a:br>
              <a:rPr lang="en-US" altLang="zh-CN" dirty="0">
                <a:solidFill>
                  <a:schemeClr val="accent6">
                    <a:lumMod val="75000"/>
                  </a:schemeClr>
                </a:solidFill>
                <a:cs typeface="Times New Roman" panose="02020603050405020304" pitchFamily="18" charset="0"/>
              </a:rPr>
            </a:br>
            <a:r>
              <a:rPr lang="en-US" altLang="zh-CN" dirty="0">
                <a:solidFill>
                  <a:schemeClr val="accent6">
                    <a:lumMod val="75000"/>
                  </a:schemeClr>
                </a:solidFill>
                <a:cs typeface="Times New Roman" panose="02020603050405020304" pitchFamily="18" charset="0"/>
              </a:rPr>
              <a:t>Health informatics</a:t>
            </a:r>
            <a:endParaRPr lang="en-CA" dirty="0">
              <a:solidFill>
                <a:schemeClr val="accent6">
                  <a:lumMod val="75000"/>
                </a:schemeClr>
              </a:solidFill>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506BED4-439A-4C63-B5DC-EC7F1ABA9611}"/>
              </a:ext>
            </a:extLst>
          </p:cNvPr>
          <p:cNvSpPr/>
          <p:nvPr/>
        </p:nvSpPr>
        <p:spPr>
          <a:xfrm>
            <a:off x="3245017" y="3495400"/>
            <a:ext cx="3826754" cy="939017"/>
          </a:xfrm>
          <a:prstGeom prst="roundRect">
            <a:avLst>
              <a:gd name="adj" fmla="val 125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cs typeface="Times New Roman" panose="02020603050405020304" pitchFamily="18" charset="0"/>
              </a:rPr>
              <a:t>AI-integrated </a:t>
            </a:r>
            <a:br>
              <a:rPr lang="en-US" altLang="zh-CN" sz="2800">
                <a:solidFill>
                  <a:schemeClr val="tx1"/>
                </a:solidFill>
                <a:cs typeface="Times New Roman" panose="02020603050405020304" pitchFamily="18" charset="0"/>
              </a:rPr>
            </a:br>
            <a:r>
              <a:rPr lang="en-US" altLang="zh-CN" sz="2800">
                <a:solidFill>
                  <a:schemeClr val="tx1"/>
                </a:solidFill>
                <a:cs typeface="Times New Roman" panose="02020603050405020304" pitchFamily="18" charset="0"/>
              </a:rPr>
              <a:t>Biomedical Informatics</a:t>
            </a:r>
            <a:endParaRPr lang="en-CA" sz="2800">
              <a:solidFill>
                <a:schemeClr val="tx1"/>
              </a:solidFill>
              <a:cs typeface="Times New Roman" panose="02020603050405020304" pitchFamily="18" charset="0"/>
            </a:endParaRPr>
          </a:p>
        </p:txBody>
      </p:sp>
      <p:sp>
        <p:nvSpPr>
          <p:cNvPr id="10" name="Speech Bubble: Rectangle with Corners Rounded 9">
            <a:extLst>
              <a:ext uri="{FF2B5EF4-FFF2-40B4-BE49-F238E27FC236}">
                <a16:creationId xmlns:a16="http://schemas.microsoft.com/office/drawing/2014/main" id="{68A4B7B3-6825-4860-9276-B42C6A334ADE}"/>
              </a:ext>
            </a:extLst>
          </p:cNvPr>
          <p:cNvSpPr/>
          <p:nvPr/>
        </p:nvSpPr>
        <p:spPr>
          <a:xfrm>
            <a:off x="6513244" y="2210586"/>
            <a:ext cx="2848946" cy="895541"/>
          </a:xfrm>
          <a:prstGeom prst="wedgeRoundRectCallout">
            <a:avLst>
              <a:gd name="adj1" fmla="val -22225"/>
              <a:gd name="adj2" fmla="val -41228"/>
              <a:gd name="adj3" fmla="val 16667"/>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2">
                    <a:lumMod val="75000"/>
                  </a:schemeClr>
                </a:solidFill>
                <a:cs typeface="Times New Roman" panose="02020603050405020304" pitchFamily="18" charset="0"/>
              </a:rPr>
              <a:t>Retinal imaging informatics</a:t>
            </a:r>
            <a:endParaRPr lang="en-CA">
              <a:solidFill>
                <a:schemeClr val="accent2">
                  <a:lumMod val="75000"/>
                </a:schemeClr>
              </a:solidFill>
              <a:cs typeface="Times New Roman" panose="02020603050405020304" pitchFamily="18" charset="0"/>
            </a:endParaRPr>
          </a:p>
        </p:txBody>
      </p:sp>
      <p:sp>
        <p:nvSpPr>
          <p:cNvPr id="11" name="Speech Bubble: Rectangle with Corners Rounded 10">
            <a:extLst>
              <a:ext uri="{FF2B5EF4-FFF2-40B4-BE49-F238E27FC236}">
                <a16:creationId xmlns:a16="http://schemas.microsoft.com/office/drawing/2014/main" id="{7767A268-24D3-486C-A97D-B68EE92126C0}"/>
              </a:ext>
            </a:extLst>
          </p:cNvPr>
          <p:cNvSpPr/>
          <p:nvPr/>
        </p:nvSpPr>
        <p:spPr>
          <a:xfrm>
            <a:off x="6559104" y="4823690"/>
            <a:ext cx="2803086" cy="975427"/>
          </a:xfrm>
          <a:prstGeom prst="wedgeRoundRectCallout">
            <a:avLst>
              <a:gd name="adj1" fmla="val 23252"/>
              <a:gd name="adj2" fmla="val -43466"/>
              <a:gd name="adj3" fmla="val 16667"/>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7030A0"/>
                </a:solidFill>
                <a:cs typeface="Times New Roman" panose="02020603050405020304" pitchFamily="18" charset="0"/>
              </a:rPr>
              <a:t>Genomics informatics</a:t>
            </a:r>
            <a:endParaRPr lang="en-CA">
              <a:solidFill>
                <a:srgbClr val="7030A0"/>
              </a:solidFill>
              <a:cs typeface="Times New Roman" panose="02020603050405020304" pitchFamily="18" charset="0"/>
            </a:endParaRPr>
          </a:p>
        </p:txBody>
      </p:sp>
      <p:sp>
        <p:nvSpPr>
          <p:cNvPr id="12" name="Speech Bubble: Rectangle with Corners Rounded 11">
            <a:extLst>
              <a:ext uri="{FF2B5EF4-FFF2-40B4-BE49-F238E27FC236}">
                <a16:creationId xmlns:a16="http://schemas.microsoft.com/office/drawing/2014/main" id="{5F7F6561-4630-4B59-9EBD-89D58AC732F0}"/>
              </a:ext>
            </a:extLst>
          </p:cNvPr>
          <p:cNvSpPr/>
          <p:nvPr/>
        </p:nvSpPr>
        <p:spPr>
          <a:xfrm>
            <a:off x="3162070" y="2219098"/>
            <a:ext cx="2827935" cy="939018"/>
          </a:xfrm>
          <a:prstGeom prst="wedgeRoundRectCallout">
            <a:avLst>
              <a:gd name="adj1" fmla="val 15768"/>
              <a:gd name="adj2" fmla="val 48006"/>
              <a:gd name="adj3" fmla="val 16667"/>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1">
                    <a:lumMod val="75000"/>
                  </a:schemeClr>
                </a:solidFill>
                <a:cs typeface="Times New Roman" panose="02020603050405020304" pitchFamily="18" charset="0"/>
              </a:rPr>
              <a:t>Neuroimaging informatics</a:t>
            </a:r>
            <a:endParaRPr lang="en-CA">
              <a:solidFill>
                <a:schemeClr val="accent1">
                  <a:lumMod val="75000"/>
                </a:schemeClr>
              </a:solidFill>
              <a:cs typeface="Times New Roman" panose="02020603050405020304" pitchFamily="18" charset="0"/>
            </a:endParaRPr>
          </a:p>
        </p:txBody>
      </p:sp>
      <p:grpSp>
        <p:nvGrpSpPr>
          <p:cNvPr id="19" name="Group 18">
            <a:extLst>
              <a:ext uri="{FF2B5EF4-FFF2-40B4-BE49-F238E27FC236}">
                <a16:creationId xmlns:a16="http://schemas.microsoft.com/office/drawing/2014/main" id="{519E5369-7653-49C1-82DF-D41403AB438C}"/>
              </a:ext>
            </a:extLst>
          </p:cNvPr>
          <p:cNvGrpSpPr/>
          <p:nvPr/>
        </p:nvGrpSpPr>
        <p:grpSpPr>
          <a:xfrm>
            <a:off x="623842" y="1353134"/>
            <a:ext cx="2890885" cy="1323525"/>
            <a:chOff x="647447" y="2254161"/>
            <a:chExt cx="3234295" cy="1402618"/>
          </a:xfrm>
        </p:grpSpPr>
        <p:pic>
          <p:nvPicPr>
            <p:cNvPr id="2050" name="Picture 2" descr="healthy brain versus alzheimers brain">
              <a:extLst>
                <a:ext uri="{FF2B5EF4-FFF2-40B4-BE49-F238E27FC236}">
                  <a16:creationId xmlns:a16="http://schemas.microsoft.com/office/drawing/2014/main" id="{3382C836-B5DF-4366-B47D-6DF2A9FA411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6751" b="8047"/>
            <a:stretch/>
          </p:blipFill>
          <p:spPr bwMode="auto">
            <a:xfrm>
              <a:off x="1080861" y="2254161"/>
              <a:ext cx="2180235" cy="14026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A77232F-E0F3-4A64-9803-2E6AC9545FC5}"/>
                </a:ext>
              </a:extLst>
            </p:cNvPr>
            <p:cNvSpPr txBox="1"/>
            <p:nvPr/>
          </p:nvSpPr>
          <p:spPr>
            <a:xfrm>
              <a:off x="647447" y="2340417"/>
              <a:ext cx="837741" cy="554487"/>
            </a:xfrm>
            <a:prstGeom prst="rect">
              <a:avLst/>
            </a:prstGeom>
            <a:noFill/>
          </p:spPr>
          <p:txBody>
            <a:bodyPr wrap="none" rtlCol="0">
              <a:spAutoFit/>
            </a:bodyPr>
            <a:lstStyle/>
            <a:p>
              <a:pPr algn="ctr"/>
              <a:r>
                <a:rPr lang="en-CA" sz="1400"/>
                <a:t>Healthy</a:t>
              </a:r>
              <a:br>
                <a:rPr lang="en-CA" sz="1400"/>
              </a:br>
              <a:r>
                <a:rPr lang="en-CA" sz="1400"/>
                <a:t>brain</a:t>
              </a:r>
            </a:p>
          </p:txBody>
        </p:sp>
        <p:sp>
          <p:nvSpPr>
            <p:cNvPr id="20" name="TextBox 19">
              <a:extLst>
                <a:ext uri="{FF2B5EF4-FFF2-40B4-BE49-F238E27FC236}">
                  <a16:creationId xmlns:a16="http://schemas.microsoft.com/office/drawing/2014/main" id="{7948878D-9069-447E-A544-EB2E81793B6C}"/>
                </a:ext>
              </a:extLst>
            </p:cNvPr>
            <p:cNvSpPr txBox="1"/>
            <p:nvPr/>
          </p:nvSpPr>
          <p:spPr>
            <a:xfrm>
              <a:off x="2794112" y="2284571"/>
              <a:ext cx="1087630" cy="554487"/>
            </a:xfrm>
            <a:prstGeom prst="rect">
              <a:avLst/>
            </a:prstGeom>
            <a:noFill/>
          </p:spPr>
          <p:txBody>
            <a:bodyPr wrap="square" rtlCol="0">
              <a:spAutoFit/>
            </a:bodyPr>
            <a:lstStyle/>
            <a:p>
              <a:pPr algn="ctr"/>
              <a:r>
                <a:rPr lang="en-CA" sz="1400"/>
                <a:t>dement</a:t>
              </a:r>
              <a:r>
                <a:rPr lang="en-US" altLang="zh-CN" sz="1400"/>
                <a:t>ed</a:t>
              </a:r>
              <a:br>
                <a:rPr lang="en-CA" sz="1400"/>
              </a:br>
              <a:r>
                <a:rPr lang="en-CA" sz="1400"/>
                <a:t>brain</a:t>
              </a:r>
            </a:p>
          </p:txBody>
        </p:sp>
      </p:grpSp>
      <p:grpSp>
        <p:nvGrpSpPr>
          <p:cNvPr id="7" name="Group 6">
            <a:extLst>
              <a:ext uri="{FF2B5EF4-FFF2-40B4-BE49-F238E27FC236}">
                <a16:creationId xmlns:a16="http://schemas.microsoft.com/office/drawing/2014/main" id="{159944CF-78E9-4367-A347-05740CD315D2}"/>
              </a:ext>
            </a:extLst>
          </p:cNvPr>
          <p:cNvGrpSpPr/>
          <p:nvPr/>
        </p:nvGrpSpPr>
        <p:grpSpPr>
          <a:xfrm flipH="1">
            <a:off x="7757218" y="1448700"/>
            <a:ext cx="3740195" cy="1573007"/>
            <a:chOff x="8390026" y="2121742"/>
            <a:chExt cx="3343470" cy="1450921"/>
          </a:xfrm>
        </p:grpSpPr>
        <p:pic>
          <p:nvPicPr>
            <p:cNvPr id="25" name="Picture 24">
              <a:extLst>
                <a:ext uri="{FF2B5EF4-FFF2-40B4-BE49-F238E27FC236}">
                  <a16:creationId xmlns:a16="http://schemas.microsoft.com/office/drawing/2014/main" id="{793ED68F-1624-4B46-8EC4-914C16EDAAE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90026" y="2121833"/>
              <a:ext cx="1548108" cy="1450830"/>
            </a:xfrm>
            <a:prstGeom prst="rect">
              <a:avLst/>
            </a:prstGeom>
          </p:spPr>
        </p:pic>
        <p:sp>
          <p:nvSpPr>
            <p:cNvPr id="26" name="TextBox 25">
              <a:extLst>
                <a:ext uri="{FF2B5EF4-FFF2-40B4-BE49-F238E27FC236}">
                  <a16:creationId xmlns:a16="http://schemas.microsoft.com/office/drawing/2014/main" id="{1314D72D-7FD3-494A-AB53-A3C97007C544}"/>
                </a:ext>
              </a:extLst>
            </p:cNvPr>
            <p:cNvSpPr txBox="1"/>
            <p:nvPr/>
          </p:nvSpPr>
          <p:spPr>
            <a:xfrm>
              <a:off x="10185387" y="2121742"/>
              <a:ext cx="1548109" cy="482611"/>
            </a:xfrm>
            <a:prstGeom prst="rect">
              <a:avLst/>
            </a:prstGeom>
            <a:noFill/>
          </p:spPr>
          <p:txBody>
            <a:bodyPr wrap="square" rtlCol="0">
              <a:spAutoFit/>
            </a:bodyPr>
            <a:lstStyle/>
            <a:p>
              <a:pPr algn="ctr"/>
              <a:r>
                <a:rPr lang="en-CA" sz="1400"/>
                <a:t>Retinal detachment</a:t>
              </a:r>
              <a:br>
                <a:rPr lang="en-CA" sz="1400"/>
              </a:br>
              <a:r>
                <a:rPr lang="en-CA" sz="1400"/>
                <a:t>fluid build up</a:t>
              </a:r>
            </a:p>
          </p:txBody>
        </p:sp>
        <p:cxnSp>
          <p:nvCxnSpPr>
            <p:cNvPr id="27" name="Straight Connector 26">
              <a:extLst>
                <a:ext uri="{FF2B5EF4-FFF2-40B4-BE49-F238E27FC236}">
                  <a16:creationId xmlns:a16="http://schemas.microsoft.com/office/drawing/2014/main" id="{4ED00B62-6C70-4081-A8A4-5907D1F837D1}"/>
                </a:ext>
              </a:extLst>
            </p:cNvPr>
            <p:cNvCxnSpPr>
              <a:cxnSpLocks/>
              <a:endCxn id="26" idx="1"/>
            </p:cNvCxnSpPr>
            <p:nvPr/>
          </p:nvCxnSpPr>
          <p:spPr>
            <a:xfrm>
              <a:off x="9549084" y="2363047"/>
              <a:ext cx="636303"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684F2965-7A72-46E6-8207-C1E4879679A9}"/>
              </a:ext>
            </a:extLst>
          </p:cNvPr>
          <p:cNvPicPr>
            <a:picLocks noChangeAspect="1"/>
          </p:cNvPicPr>
          <p:nvPr/>
        </p:nvPicPr>
        <p:blipFill rotWithShape="1">
          <a:blip r:embed="rId5"/>
          <a:srcRect l="12587" t="-2003" r="13690" b="36788"/>
          <a:stretch/>
        </p:blipFill>
        <p:spPr>
          <a:xfrm>
            <a:off x="838200" y="2995028"/>
            <a:ext cx="2066515" cy="2878778"/>
          </a:xfrm>
          <a:prstGeom prst="rect">
            <a:avLst/>
          </a:prstGeom>
        </p:spPr>
      </p:pic>
      <p:sp>
        <p:nvSpPr>
          <p:cNvPr id="8" name="Arrow: Right 7">
            <a:extLst>
              <a:ext uri="{FF2B5EF4-FFF2-40B4-BE49-F238E27FC236}">
                <a16:creationId xmlns:a16="http://schemas.microsoft.com/office/drawing/2014/main" id="{EBD23C49-5425-4E27-BCD8-3CE5B2C97DCC}"/>
              </a:ext>
            </a:extLst>
          </p:cNvPr>
          <p:cNvSpPr/>
          <p:nvPr/>
        </p:nvSpPr>
        <p:spPr>
          <a:xfrm>
            <a:off x="7141417" y="3813952"/>
            <a:ext cx="500303" cy="291199"/>
          </a:xfrm>
          <a:prstGeom prst="rightArrow">
            <a:avLst>
              <a:gd name="adj1" fmla="val 50000"/>
              <a:gd name="adj2" fmla="val 86776"/>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Rounded Corners 27">
            <a:extLst>
              <a:ext uri="{FF2B5EF4-FFF2-40B4-BE49-F238E27FC236}">
                <a16:creationId xmlns:a16="http://schemas.microsoft.com/office/drawing/2014/main" id="{0B84E3F8-0DFA-45E8-8E09-0D856B35FBE3}"/>
              </a:ext>
            </a:extLst>
          </p:cNvPr>
          <p:cNvSpPr/>
          <p:nvPr/>
        </p:nvSpPr>
        <p:spPr>
          <a:xfrm>
            <a:off x="7679295" y="3495400"/>
            <a:ext cx="1650155" cy="939017"/>
          </a:xfrm>
          <a:prstGeom prst="roundRect">
            <a:avLst>
              <a:gd name="adj" fmla="val 125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cs typeface="Times New Roman" panose="02020603050405020304" pitchFamily="18" charset="0"/>
              </a:rPr>
              <a:t>Precision medicine</a:t>
            </a:r>
            <a:endParaRPr lang="en-CA" sz="2800">
              <a:solidFill>
                <a:schemeClr val="tx1"/>
              </a:solidFill>
              <a:cs typeface="Times New Roman" panose="02020603050405020304" pitchFamily="18" charset="0"/>
            </a:endParaRPr>
          </a:p>
        </p:txBody>
      </p:sp>
      <p:grpSp>
        <p:nvGrpSpPr>
          <p:cNvPr id="21" name="Group 20">
            <a:extLst>
              <a:ext uri="{FF2B5EF4-FFF2-40B4-BE49-F238E27FC236}">
                <a16:creationId xmlns:a16="http://schemas.microsoft.com/office/drawing/2014/main" id="{B57A0B6C-9EB7-0687-1723-2694203A4199}"/>
              </a:ext>
            </a:extLst>
          </p:cNvPr>
          <p:cNvGrpSpPr/>
          <p:nvPr/>
        </p:nvGrpSpPr>
        <p:grpSpPr>
          <a:xfrm>
            <a:off x="9634520" y="4938214"/>
            <a:ext cx="1769282" cy="635467"/>
            <a:chOff x="9530805" y="4725178"/>
            <a:chExt cx="1769282" cy="635467"/>
          </a:xfrm>
        </p:grpSpPr>
        <p:pic>
          <p:nvPicPr>
            <p:cNvPr id="16" name="Picture 15" descr="Shape&#10;&#10;Description automatically generated with low confidence">
              <a:extLst>
                <a:ext uri="{FF2B5EF4-FFF2-40B4-BE49-F238E27FC236}">
                  <a16:creationId xmlns:a16="http://schemas.microsoft.com/office/drawing/2014/main" id="{4AED879B-85B8-4799-8A02-2CC32A849CEE}"/>
                </a:ext>
              </a:extLst>
            </p:cNvPr>
            <p:cNvPicPr>
              <a:picLocks noChangeAspect="1"/>
            </p:cNvPicPr>
            <p:nvPr/>
          </p:nvPicPr>
          <p:blipFill rotWithShape="1">
            <a:blip r:embed="rId6">
              <a:extLst>
                <a:ext uri="{28A0092B-C50C-407E-A947-70E740481C1C}">
                  <a14:useLocalDpi xmlns:a14="http://schemas.microsoft.com/office/drawing/2010/main" val="0"/>
                </a:ext>
              </a:extLst>
            </a:blip>
            <a:srcRect l="35362" t="23245" r="36880" b="41090"/>
            <a:stretch/>
          </p:blipFill>
          <p:spPr>
            <a:xfrm rot="5400000">
              <a:off x="9699468" y="4556515"/>
              <a:ext cx="635253" cy="97258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EBB219CE-D771-EAC0-D9C7-C7365379EA8C}"/>
                </a:ext>
              </a:extLst>
            </p:cNvPr>
            <p:cNvPicPr>
              <a:picLocks noChangeAspect="1"/>
            </p:cNvPicPr>
            <p:nvPr/>
          </p:nvPicPr>
          <p:blipFill rotWithShape="1">
            <a:blip r:embed="rId6">
              <a:extLst>
                <a:ext uri="{28A0092B-C50C-407E-A947-70E740481C1C}">
                  <a14:useLocalDpi xmlns:a14="http://schemas.microsoft.com/office/drawing/2010/main" val="0"/>
                </a:ext>
              </a:extLst>
            </a:blip>
            <a:srcRect l="35362" t="23245" r="36880" b="41090"/>
            <a:stretch/>
          </p:blipFill>
          <p:spPr>
            <a:xfrm rot="5400000">
              <a:off x="10496170" y="4556729"/>
              <a:ext cx="635253" cy="972580"/>
            </a:xfrm>
            <a:prstGeom prst="rect">
              <a:avLst/>
            </a:prstGeom>
          </p:spPr>
        </p:pic>
      </p:grpSp>
    </p:spTree>
    <p:extLst>
      <p:ext uri="{BB962C8B-B14F-4D97-AF65-F5344CB8AC3E}">
        <p14:creationId xmlns:p14="http://schemas.microsoft.com/office/powerpoint/2010/main" val="2686171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5DF0723-C118-1DC3-7DE3-8274114DD4AF}"/>
              </a:ext>
            </a:extLst>
          </p:cNvPr>
          <p:cNvSpPr/>
          <p:nvPr/>
        </p:nvSpPr>
        <p:spPr>
          <a:xfrm>
            <a:off x="358901" y="1051097"/>
            <a:ext cx="11279992" cy="2579257"/>
          </a:xfrm>
          <a:prstGeom prst="roundRect">
            <a:avLst>
              <a:gd name="adj" fmla="val 6518"/>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endParaRPr lang="en-CA" sz="2400" i="1" u="sng" dirty="0">
              <a:solidFill>
                <a:schemeClr val="tx1"/>
              </a:solidFill>
            </a:endParaRPr>
          </a:p>
          <a:p>
            <a:pPr marL="514350" indent="-514350">
              <a:buFont typeface="+mj-lt"/>
              <a:buAutoNum type="arabicPeriod"/>
            </a:pPr>
            <a:endParaRPr lang="en-CA" sz="2400" i="1" u="sng" dirty="0">
              <a:solidFill>
                <a:schemeClr val="tx1"/>
              </a:solidFill>
            </a:endParaRPr>
          </a:p>
        </p:txBody>
      </p:sp>
      <p:sp>
        <p:nvSpPr>
          <p:cNvPr id="79" name="Rectangle: Rounded Corners 78">
            <a:extLst>
              <a:ext uri="{FF2B5EF4-FFF2-40B4-BE49-F238E27FC236}">
                <a16:creationId xmlns:a16="http://schemas.microsoft.com/office/drawing/2014/main" id="{E1EC7A4F-9FA0-B092-C7C9-086544AF1034}"/>
              </a:ext>
            </a:extLst>
          </p:cNvPr>
          <p:cNvSpPr/>
          <p:nvPr/>
        </p:nvSpPr>
        <p:spPr>
          <a:xfrm>
            <a:off x="358902" y="3721931"/>
            <a:ext cx="11279992" cy="2262269"/>
          </a:xfrm>
          <a:prstGeom prst="roundRect">
            <a:avLst>
              <a:gd name="adj" fmla="val 6518"/>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endParaRPr lang="en-CA" sz="2400" u="sng" dirty="0">
              <a:solidFill>
                <a:schemeClr val="tx1"/>
              </a:solidFill>
            </a:endParaRPr>
          </a:p>
          <a:p>
            <a:pPr marL="514350" indent="-514350">
              <a:buFont typeface="+mj-lt"/>
              <a:buAutoNum type="arabicPeriod"/>
            </a:pPr>
            <a:endParaRPr lang="en-CA" sz="2400" u="sng" dirty="0">
              <a:solidFill>
                <a:schemeClr val="tx1"/>
              </a:solidFill>
            </a:endParaRPr>
          </a:p>
        </p:txBody>
      </p:sp>
      <p:sp>
        <p:nvSpPr>
          <p:cNvPr id="3" name="Content Placeholder 2">
            <a:extLst>
              <a:ext uri="{FF2B5EF4-FFF2-40B4-BE49-F238E27FC236}">
                <a16:creationId xmlns:a16="http://schemas.microsoft.com/office/drawing/2014/main" id="{D6318270-7FFC-468E-8C9A-53C979731A67}"/>
              </a:ext>
            </a:extLst>
          </p:cNvPr>
          <p:cNvSpPr>
            <a:spLocks noGrp="1"/>
          </p:cNvSpPr>
          <p:nvPr>
            <p:ph idx="1"/>
          </p:nvPr>
        </p:nvSpPr>
        <p:spPr>
          <a:xfrm>
            <a:off x="322697" y="1075865"/>
            <a:ext cx="10884494" cy="356358"/>
          </a:xfrm>
        </p:spPr>
        <p:txBody>
          <a:bodyPr>
            <a:normAutofit lnSpcReduction="10000"/>
          </a:bodyPr>
          <a:lstStyle/>
          <a:p>
            <a:r>
              <a:rPr lang="en-US" dirty="0"/>
              <a:t>“Multi-modal” neuroimaging dementia risk score</a:t>
            </a:r>
          </a:p>
        </p:txBody>
      </p:sp>
      <p:sp>
        <p:nvSpPr>
          <p:cNvPr id="5" name="Slide Number Placeholder 4">
            <a:extLst>
              <a:ext uri="{FF2B5EF4-FFF2-40B4-BE49-F238E27FC236}">
                <a16:creationId xmlns:a16="http://schemas.microsoft.com/office/drawing/2014/main" id="{DE8E39D6-572E-4929-B4E0-FEC22DED823F}"/>
              </a:ext>
            </a:extLst>
          </p:cNvPr>
          <p:cNvSpPr>
            <a:spLocks noGrp="1"/>
          </p:cNvSpPr>
          <p:nvPr>
            <p:ph type="sldNum" sz="quarter" idx="12"/>
          </p:nvPr>
        </p:nvSpPr>
        <p:spPr>
          <a:xfrm>
            <a:off x="621543" y="6372046"/>
            <a:ext cx="38686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6E2843-6E42-4768-91A8-1B4236248F95}" type="slidenum">
              <a:rPr lang="en-CA" smtClean="0"/>
              <a:pPr/>
              <a:t>4</a:t>
            </a:fld>
            <a:endParaRPr lang="en-CA" dirty="0"/>
          </a:p>
        </p:txBody>
      </p:sp>
      <p:sp>
        <p:nvSpPr>
          <p:cNvPr id="80" name="Arrow: Right 79">
            <a:extLst>
              <a:ext uri="{FF2B5EF4-FFF2-40B4-BE49-F238E27FC236}">
                <a16:creationId xmlns:a16="http://schemas.microsoft.com/office/drawing/2014/main" id="{CDA436B9-21F4-F85E-6FEB-24662069019A}"/>
              </a:ext>
            </a:extLst>
          </p:cNvPr>
          <p:cNvSpPr/>
          <p:nvPr/>
        </p:nvSpPr>
        <p:spPr>
          <a:xfrm>
            <a:off x="2481859" y="4908051"/>
            <a:ext cx="428344" cy="258877"/>
          </a:xfrm>
          <a:prstGeom prst="right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3" name="Arrow: Right 82">
            <a:extLst>
              <a:ext uri="{FF2B5EF4-FFF2-40B4-BE49-F238E27FC236}">
                <a16:creationId xmlns:a16="http://schemas.microsoft.com/office/drawing/2014/main" id="{56414444-E5BC-5F20-1350-4B7EE3043E2D}"/>
              </a:ext>
            </a:extLst>
          </p:cNvPr>
          <p:cNvSpPr/>
          <p:nvPr/>
        </p:nvSpPr>
        <p:spPr>
          <a:xfrm>
            <a:off x="8449101" y="4837420"/>
            <a:ext cx="355473" cy="308580"/>
          </a:xfrm>
          <a:prstGeom prst="right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Arrow: Right 98">
            <a:extLst>
              <a:ext uri="{FF2B5EF4-FFF2-40B4-BE49-F238E27FC236}">
                <a16:creationId xmlns:a16="http://schemas.microsoft.com/office/drawing/2014/main" id="{C0D0B0BB-8D83-D9B6-E518-CB84562373E1}"/>
              </a:ext>
            </a:extLst>
          </p:cNvPr>
          <p:cNvSpPr/>
          <p:nvPr/>
        </p:nvSpPr>
        <p:spPr>
          <a:xfrm>
            <a:off x="5716729" y="4804120"/>
            <a:ext cx="441529" cy="308580"/>
          </a:xfrm>
          <a:prstGeom prst="right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Content Placeholder 2">
            <a:extLst>
              <a:ext uri="{FF2B5EF4-FFF2-40B4-BE49-F238E27FC236}">
                <a16:creationId xmlns:a16="http://schemas.microsoft.com/office/drawing/2014/main" id="{018930AF-13B2-233A-F125-4A30BFEDE6F0}"/>
              </a:ext>
            </a:extLst>
          </p:cNvPr>
          <p:cNvSpPr txBox="1">
            <a:spLocks/>
          </p:cNvSpPr>
          <p:nvPr/>
        </p:nvSpPr>
        <p:spPr>
          <a:xfrm>
            <a:off x="358901" y="3760340"/>
            <a:ext cx="4119454" cy="3563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Deep polygenic risk score</a:t>
            </a:r>
          </a:p>
        </p:txBody>
      </p:sp>
      <p:sp>
        <p:nvSpPr>
          <p:cNvPr id="7" name="TextBox 6">
            <a:extLst>
              <a:ext uri="{FF2B5EF4-FFF2-40B4-BE49-F238E27FC236}">
                <a16:creationId xmlns:a16="http://schemas.microsoft.com/office/drawing/2014/main" id="{E61AFDF4-8A7E-ABD0-CD2D-4AF43B49E463}"/>
              </a:ext>
            </a:extLst>
          </p:cNvPr>
          <p:cNvSpPr txBox="1"/>
          <p:nvPr/>
        </p:nvSpPr>
        <p:spPr>
          <a:xfrm>
            <a:off x="7215779" y="1627947"/>
            <a:ext cx="2149306" cy="369332"/>
          </a:xfrm>
          <a:prstGeom prst="rect">
            <a:avLst/>
          </a:prstGeom>
          <a:noFill/>
        </p:spPr>
        <p:txBody>
          <a:bodyPr wrap="none" rtlCol="0">
            <a:spAutoFit/>
          </a:bodyPr>
          <a:lstStyle/>
          <a:p>
            <a:r>
              <a:rPr lang="en-US" i="1" dirty="0"/>
              <a:t>Dementia Risk Score </a:t>
            </a:r>
          </a:p>
        </p:txBody>
      </p:sp>
      <p:pic>
        <p:nvPicPr>
          <p:cNvPr id="8" name="Picture 4" descr="Dementia">
            <a:extLst>
              <a:ext uri="{FF2B5EF4-FFF2-40B4-BE49-F238E27FC236}">
                <a16:creationId xmlns:a16="http://schemas.microsoft.com/office/drawing/2014/main" id="{2979B275-A439-6F52-CA97-FDFAC684F8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2" r="50000"/>
          <a:stretch/>
        </p:blipFill>
        <p:spPr bwMode="auto">
          <a:xfrm>
            <a:off x="858119" y="1782945"/>
            <a:ext cx="752645" cy="6982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ementia">
            <a:extLst>
              <a:ext uri="{FF2B5EF4-FFF2-40B4-BE49-F238E27FC236}">
                <a16:creationId xmlns:a16="http://schemas.microsoft.com/office/drawing/2014/main" id="{DD163792-1702-F217-C2C4-E1615B881B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3621"/>
          <a:stretch/>
        </p:blipFill>
        <p:spPr bwMode="auto">
          <a:xfrm>
            <a:off x="1657893" y="1784365"/>
            <a:ext cx="752645" cy="69823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8D8C5BC3-D092-8D7B-7DD2-FE3E8E5F1201}"/>
              </a:ext>
            </a:extLst>
          </p:cNvPr>
          <p:cNvSpPr/>
          <p:nvPr/>
        </p:nvSpPr>
        <p:spPr>
          <a:xfrm>
            <a:off x="7296471" y="2518759"/>
            <a:ext cx="428344" cy="236102"/>
          </a:xfrm>
          <a:prstGeom prst="right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i="1"/>
          </a:p>
        </p:txBody>
      </p:sp>
      <p:pic>
        <p:nvPicPr>
          <p:cNvPr id="15" name="Picture 14">
            <a:extLst>
              <a:ext uri="{FF2B5EF4-FFF2-40B4-BE49-F238E27FC236}">
                <a16:creationId xmlns:a16="http://schemas.microsoft.com/office/drawing/2014/main" id="{AC92B807-1DCB-9604-FE75-7DE44E14D8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96032" y="2226877"/>
            <a:ext cx="1109110" cy="1093787"/>
          </a:xfrm>
          <a:prstGeom prst="rect">
            <a:avLst/>
          </a:prstGeom>
        </p:spPr>
      </p:pic>
      <p:sp>
        <p:nvSpPr>
          <p:cNvPr id="16" name="TextBox 15">
            <a:extLst>
              <a:ext uri="{FF2B5EF4-FFF2-40B4-BE49-F238E27FC236}">
                <a16:creationId xmlns:a16="http://schemas.microsoft.com/office/drawing/2014/main" id="{6D409F6A-1C9F-B63B-FDE3-CD58BDDD8154}"/>
              </a:ext>
            </a:extLst>
          </p:cNvPr>
          <p:cNvSpPr txBox="1"/>
          <p:nvPr/>
        </p:nvSpPr>
        <p:spPr>
          <a:xfrm>
            <a:off x="3721747" y="1599001"/>
            <a:ext cx="3349833" cy="369332"/>
          </a:xfrm>
          <a:prstGeom prst="rect">
            <a:avLst/>
          </a:prstGeom>
          <a:noFill/>
        </p:spPr>
        <p:txBody>
          <a:bodyPr wrap="square" rtlCol="0">
            <a:spAutoFit/>
          </a:bodyPr>
          <a:lstStyle/>
          <a:p>
            <a:pPr algn="ctr"/>
            <a:r>
              <a:rPr lang="en-US" i="1" dirty="0"/>
              <a:t>3D </a:t>
            </a:r>
            <a:r>
              <a:rPr lang="en-US" i="1" dirty="0" err="1"/>
              <a:t>ResNet</a:t>
            </a:r>
            <a:r>
              <a:rPr lang="en-US" i="1" dirty="0"/>
              <a:t> + Global pooling</a:t>
            </a:r>
            <a:endParaRPr lang="en-US" i="1" strike="sngStrike" dirty="0"/>
          </a:p>
        </p:txBody>
      </p:sp>
      <p:pic>
        <p:nvPicPr>
          <p:cNvPr id="17" name="Content Placeholder 6">
            <a:extLst>
              <a:ext uri="{FF2B5EF4-FFF2-40B4-BE49-F238E27FC236}">
                <a16:creationId xmlns:a16="http://schemas.microsoft.com/office/drawing/2014/main" id="{EC54EFFF-1FEC-CE25-9D69-0CEFEEFC3CEA}"/>
              </a:ext>
            </a:extLst>
          </p:cNvPr>
          <p:cNvPicPr>
            <a:picLocks noChangeAspect="1"/>
          </p:cNvPicPr>
          <p:nvPr/>
        </p:nvPicPr>
        <p:blipFill rotWithShape="1">
          <a:blip r:embed="rId5"/>
          <a:srcRect l="39852" t="5246" r="41398" b="52506"/>
          <a:stretch/>
        </p:blipFill>
        <p:spPr>
          <a:xfrm>
            <a:off x="10544743" y="2268453"/>
            <a:ext cx="844987" cy="917517"/>
          </a:xfrm>
          <a:prstGeom prst="rect">
            <a:avLst/>
          </a:prstGeom>
        </p:spPr>
      </p:pic>
      <p:sp>
        <p:nvSpPr>
          <p:cNvPr id="18" name="TextBox 17">
            <a:extLst>
              <a:ext uri="{FF2B5EF4-FFF2-40B4-BE49-F238E27FC236}">
                <a16:creationId xmlns:a16="http://schemas.microsoft.com/office/drawing/2014/main" id="{F3FE4633-878F-20C0-2225-A4347E62484C}"/>
              </a:ext>
            </a:extLst>
          </p:cNvPr>
          <p:cNvSpPr txBox="1"/>
          <p:nvPr/>
        </p:nvSpPr>
        <p:spPr>
          <a:xfrm>
            <a:off x="9775389" y="1560408"/>
            <a:ext cx="1431802" cy="646331"/>
          </a:xfrm>
          <a:prstGeom prst="rect">
            <a:avLst/>
          </a:prstGeom>
          <a:noFill/>
        </p:spPr>
        <p:txBody>
          <a:bodyPr wrap="none" rtlCol="0">
            <a:spAutoFit/>
          </a:bodyPr>
          <a:lstStyle/>
          <a:p>
            <a:pPr algn="ctr"/>
            <a:r>
              <a:rPr lang="en-US" altLang="zh-CN" i="1" dirty="0"/>
              <a:t>Explainable</a:t>
            </a:r>
          </a:p>
          <a:p>
            <a:pPr algn="ctr"/>
            <a:r>
              <a:rPr lang="en-US" i="1" dirty="0"/>
              <a:t>Saliency-map</a:t>
            </a:r>
          </a:p>
        </p:txBody>
      </p:sp>
      <p:sp>
        <p:nvSpPr>
          <p:cNvPr id="19" name="Arrow: Right 18">
            <a:extLst>
              <a:ext uri="{FF2B5EF4-FFF2-40B4-BE49-F238E27FC236}">
                <a16:creationId xmlns:a16="http://schemas.microsoft.com/office/drawing/2014/main" id="{1D1DBE92-601F-99AB-AD61-C0DBD988D98E}"/>
              </a:ext>
            </a:extLst>
          </p:cNvPr>
          <p:cNvSpPr/>
          <p:nvPr/>
        </p:nvSpPr>
        <p:spPr>
          <a:xfrm>
            <a:off x="9028938" y="2527855"/>
            <a:ext cx="428344" cy="236102"/>
          </a:xfrm>
          <a:prstGeom prst="right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i="1"/>
          </a:p>
        </p:txBody>
      </p:sp>
      <p:pic>
        <p:nvPicPr>
          <p:cNvPr id="20" name="Picture 19">
            <a:extLst>
              <a:ext uri="{FF2B5EF4-FFF2-40B4-BE49-F238E27FC236}">
                <a16:creationId xmlns:a16="http://schemas.microsoft.com/office/drawing/2014/main" id="{2907768A-226E-2083-342E-CAFFB7E55C3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9581078" y="2273865"/>
            <a:ext cx="837670" cy="906691"/>
          </a:xfrm>
          <a:prstGeom prst="rect">
            <a:avLst/>
          </a:prstGeom>
        </p:spPr>
      </p:pic>
      <p:pic>
        <p:nvPicPr>
          <p:cNvPr id="21" name="Picture 2" descr="Figure 3. Transaxial FDG-PET images of a normal control subject and a patient with mild AD. Note severe hypometabolism (yellow and blue cortical regions) in association and limbic cortex. These are the typically involved brain regions that define the FDG endophenotype of AD. They include posteriomedial parietal (precuneus), lateral parietal, lateral temporal, and medial temporal lobes. This pattern slowly worsens in parallel with symptoms and is well correlated at autopsy with AD pathologic diagnosis.">
            <a:extLst>
              <a:ext uri="{FF2B5EF4-FFF2-40B4-BE49-F238E27FC236}">
                <a16:creationId xmlns:a16="http://schemas.microsoft.com/office/drawing/2014/main" id="{AE811361-4745-55A0-B620-B6B6DE0E35F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892" t="48158" r="37744" b="8465"/>
          <a:stretch/>
        </p:blipFill>
        <p:spPr bwMode="auto">
          <a:xfrm>
            <a:off x="911027" y="2787252"/>
            <a:ext cx="653992" cy="7713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igure 3. Transaxial FDG-PET images of a normal control subject and a patient with mild AD. Note severe hypometabolism (yellow and blue cortical regions) in association and limbic cortex. These are the typically involved brain regions that define the FDG endophenotype of AD. They include posteriomedial parietal (precuneus), lateral parietal, lateral temporal, and medial temporal lobes. This pattern slowly worsens in parallel with symptoms and is well correlated at autopsy with AD pathologic diagnosis.">
            <a:extLst>
              <a:ext uri="{FF2B5EF4-FFF2-40B4-BE49-F238E27FC236}">
                <a16:creationId xmlns:a16="http://schemas.microsoft.com/office/drawing/2014/main" id="{9DACEEBB-01ED-5394-EF07-C9F590A68C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243" t="3911" r="36393" b="52712"/>
          <a:stretch/>
        </p:blipFill>
        <p:spPr bwMode="auto">
          <a:xfrm>
            <a:off x="1657404" y="2778484"/>
            <a:ext cx="659988" cy="7784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9792163-F7F5-3F10-D68E-ED25A72BD0CA}"/>
              </a:ext>
            </a:extLst>
          </p:cNvPr>
          <p:cNvSpPr txBox="1"/>
          <p:nvPr/>
        </p:nvSpPr>
        <p:spPr>
          <a:xfrm>
            <a:off x="1340931" y="1466681"/>
            <a:ext cx="564578" cy="369332"/>
          </a:xfrm>
          <a:prstGeom prst="rect">
            <a:avLst/>
          </a:prstGeom>
          <a:noFill/>
        </p:spPr>
        <p:txBody>
          <a:bodyPr wrap="none" rtlCol="0">
            <a:spAutoFit/>
          </a:bodyPr>
          <a:lstStyle/>
          <a:p>
            <a:pPr algn="ctr"/>
            <a:r>
              <a:rPr lang="en-US" i="1" dirty="0"/>
              <a:t>MRI</a:t>
            </a:r>
          </a:p>
        </p:txBody>
      </p:sp>
      <p:sp>
        <p:nvSpPr>
          <p:cNvPr id="24" name="TextBox 23">
            <a:extLst>
              <a:ext uri="{FF2B5EF4-FFF2-40B4-BE49-F238E27FC236}">
                <a16:creationId xmlns:a16="http://schemas.microsoft.com/office/drawing/2014/main" id="{D72115DC-AFCC-999E-72A0-D09819834B93}"/>
              </a:ext>
            </a:extLst>
          </p:cNvPr>
          <p:cNvSpPr txBox="1"/>
          <p:nvPr/>
        </p:nvSpPr>
        <p:spPr>
          <a:xfrm>
            <a:off x="1345849" y="2463832"/>
            <a:ext cx="527709" cy="369332"/>
          </a:xfrm>
          <a:prstGeom prst="rect">
            <a:avLst/>
          </a:prstGeom>
          <a:noFill/>
        </p:spPr>
        <p:txBody>
          <a:bodyPr wrap="none" rtlCol="0">
            <a:spAutoFit/>
          </a:bodyPr>
          <a:lstStyle/>
          <a:p>
            <a:pPr algn="ctr"/>
            <a:r>
              <a:rPr lang="en-US" i="1" dirty="0"/>
              <a:t>PET</a:t>
            </a:r>
          </a:p>
        </p:txBody>
      </p:sp>
      <p:grpSp>
        <p:nvGrpSpPr>
          <p:cNvPr id="53" name="Group 52">
            <a:extLst>
              <a:ext uri="{FF2B5EF4-FFF2-40B4-BE49-F238E27FC236}">
                <a16:creationId xmlns:a16="http://schemas.microsoft.com/office/drawing/2014/main" id="{83026336-493B-F3EE-EB39-2EF9C71A5B6A}"/>
              </a:ext>
            </a:extLst>
          </p:cNvPr>
          <p:cNvGrpSpPr/>
          <p:nvPr/>
        </p:nvGrpSpPr>
        <p:grpSpPr>
          <a:xfrm>
            <a:off x="4050139" y="2009916"/>
            <a:ext cx="2876665" cy="1332448"/>
            <a:chOff x="3846759" y="2028131"/>
            <a:chExt cx="2876665" cy="1332448"/>
          </a:xfrm>
        </p:grpSpPr>
        <p:pic>
          <p:nvPicPr>
            <p:cNvPr id="6" name="Picture 5">
              <a:extLst>
                <a:ext uri="{FF2B5EF4-FFF2-40B4-BE49-F238E27FC236}">
                  <a16:creationId xmlns:a16="http://schemas.microsoft.com/office/drawing/2014/main" id="{8BA2179C-5F69-0909-0D0F-E0A44B1D4476}"/>
                </a:ext>
              </a:extLst>
            </p:cNvPr>
            <p:cNvPicPr>
              <a:picLocks noChangeAspect="1"/>
            </p:cNvPicPr>
            <p:nvPr/>
          </p:nvPicPr>
          <p:blipFill>
            <a:blip r:embed="rId9"/>
            <a:stretch>
              <a:fillRect/>
            </a:stretch>
          </p:blipFill>
          <p:spPr>
            <a:xfrm>
              <a:off x="3846759" y="2028131"/>
              <a:ext cx="2876665" cy="1332448"/>
            </a:xfrm>
            <a:prstGeom prst="rect">
              <a:avLst/>
            </a:prstGeom>
          </p:spPr>
        </p:pic>
        <p:grpSp>
          <p:nvGrpSpPr>
            <p:cNvPr id="29" name="Group 28">
              <a:extLst>
                <a:ext uri="{FF2B5EF4-FFF2-40B4-BE49-F238E27FC236}">
                  <a16:creationId xmlns:a16="http://schemas.microsoft.com/office/drawing/2014/main" id="{377EA78B-1ED1-717B-42C4-532BD100A48A}"/>
                </a:ext>
              </a:extLst>
            </p:cNvPr>
            <p:cNvGrpSpPr/>
            <p:nvPr/>
          </p:nvGrpSpPr>
          <p:grpSpPr>
            <a:xfrm>
              <a:off x="4683591" y="2439990"/>
              <a:ext cx="394833" cy="152396"/>
              <a:chOff x="3714605" y="2376982"/>
              <a:chExt cx="354923" cy="152396"/>
            </a:xfrm>
          </p:grpSpPr>
          <p:cxnSp>
            <p:nvCxnSpPr>
              <p:cNvPr id="30" name="Straight Connector 29">
                <a:extLst>
                  <a:ext uri="{FF2B5EF4-FFF2-40B4-BE49-F238E27FC236}">
                    <a16:creationId xmlns:a16="http://schemas.microsoft.com/office/drawing/2014/main" id="{6CFAC4A2-E97B-7C1B-F467-7A591D31E24A}"/>
                  </a:ext>
                </a:extLst>
              </p:cNvPr>
              <p:cNvCxnSpPr/>
              <p:nvPr/>
            </p:nvCxnSpPr>
            <p:spPr>
              <a:xfrm flipV="1">
                <a:off x="3714605" y="2376982"/>
                <a:ext cx="0" cy="13359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979A2B7-BC9C-FA48-0A72-F945E40B0212}"/>
                  </a:ext>
                </a:extLst>
              </p:cNvPr>
              <p:cNvCxnSpPr>
                <a:cxnSpLocks/>
              </p:cNvCxnSpPr>
              <p:nvPr/>
            </p:nvCxnSpPr>
            <p:spPr>
              <a:xfrm flipV="1">
                <a:off x="4067388" y="2376982"/>
                <a:ext cx="0" cy="15239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211B085-5E66-B558-32D8-127CFBA573D2}"/>
                  </a:ext>
                </a:extLst>
              </p:cNvPr>
              <p:cNvCxnSpPr>
                <a:cxnSpLocks/>
              </p:cNvCxnSpPr>
              <p:nvPr/>
            </p:nvCxnSpPr>
            <p:spPr>
              <a:xfrm flipH="1">
                <a:off x="3716745" y="2379363"/>
                <a:ext cx="3527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6B65885-84AF-39CA-B1B3-36AF91AE67E1}"/>
                </a:ext>
              </a:extLst>
            </p:cNvPr>
            <p:cNvGrpSpPr/>
            <p:nvPr/>
          </p:nvGrpSpPr>
          <p:grpSpPr>
            <a:xfrm>
              <a:off x="5109844" y="2515286"/>
              <a:ext cx="680424" cy="110832"/>
              <a:chOff x="4125670" y="2398413"/>
              <a:chExt cx="304897" cy="178463"/>
            </a:xfrm>
          </p:grpSpPr>
          <p:cxnSp>
            <p:nvCxnSpPr>
              <p:cNvPr id="35" name="Straight Connector 34">
                <a:extLst>
                  <a:ext uri="{FF2B5EF4-FFF2-40B4-BE49-F238E27FC236}">
                    <a16:creationId xmlns:a16="http://schemas.microsoft.com/office/drawing/2014/main" id="{4BDA6A89-6171-C7BC-1735-C2107C108FA4}"/>
                  </a:ext>
                </a:extLst>
              </p:cNvPr>
              <p:cNvCxnSpPr>
                <a:cxnSpLocks/>
              </p:cNvCxnSpPr>
              <p:nvPr/>
            </p:nvCxnSpPr>
            <p:spPr>
              <a:xfrm flipV="1">
                <a:off x="4125670" y="2398413"/>
                <a:ext cx="0" cy="8899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F7C8F6-BEB3-622C-8F38-287CE1D6A382}"/>
                  </a:ext>
                </a:extLst>
              </p:cNvPr>
              <p:cNvCxnSpPr>
                <a:cxnSpLocks/>
              </p:cNvCxnSpPr>
              <p:nvPr/>
            </p:nvCxnSpPr>
            <p:spPr>
              <a:xfrm flipV="1">
                <a:off x="4430567" y="2398413"/>
                <a:ext cx="0" cy="17846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D281DB4-40BC-6EF2-54CD-2FCB595881C2}"/>
                  </a:ext>
                </a:extLst>
              </p:cNvPr>
              <p:cNvCxnSpPr>
                <a:cxnSpLocks/>
              </p:cNvCxnSpPr>
              <p:nvPr/>
            </p:nvCxnSpPr>
            <p:spPr>
              <a:xfrm flipH="1">
                <a:off x="4125670" y="2398413"/>
                <a:ext cx="3048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CBCCAE5-B8A9-2564-AF68-96CFEE9C0384}"/>
                </a:ext>
              </a:extLst>
            </p:cNvPr>
            <p:cNvGrpSpPr/>
            <p:nvPr/>
          </p:nvGrpSpPr>
          <p:grpSpPr>
            <a:xfrm>
              <a:off x="5811697" y="2573583"/>
              <a:ext cx="424605" cy="86028"/>
              <a:chOff x="4109892" y="2398413"/>
              <a:chExt cx="320675" cy="266206"/>
            </a:xfrm>
          </p:grpSpPr>
          <p:cxnSp>
            <p:nvCxnSpPr>
              <p:cNvPr id="42" name="Straight Connector 41">
                <a:extLst>
                  <a:ext uri="{FF2B5EF4-FFF2-40B4-BE49-F238E27FC236}">
                    <a16:creationId xmlns:a16="http://schemas.microsoft.com/office/drawing/2014/main" id="{BDC36F63-49AA-13EF-4ED2-B06CE73EC64A}"/>
                  </a:ext>
                </a:extLst>
              </p:cNvPr>
              <p:cNvCxnSpPr/>
              <p:nvPr/>
            </p:nvCxnSpPr>
            <p:spPr>
              <a:xfrm flipV="1">
                <a:off x="4109892" y="2398413"/>
                <a:ext cx="0" cy="13359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294BC5-4CEA-E727-6D87-4034B8D884CA}"/>
                  </a:ext>
                </a:extLst>
              </p:cNvPr>
              <p:cNvCxnSpPr>
                <a:cxnSpLocks/>
              </p:cNvCxnSpPr>
              <p:nvPr/>
            </p:nvCxnSpPr>
            <p:spPr>
              <a:xfrm flipV="1">
                <a:off x="4430567" y="2398413"/>
                <a:ext cx="0" cy="26620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566A62-7E03-E167-6A1D-F229BD8EC53A}"/>
                  </a:ext>
                </a:extLst>
              </p:cNvPr>
              <p:cNvCxnSpPr>
                <a:cxnSpLocks/>
              </p:cNvCxnSpPr>
              <p:nvPr/>
            </p:nvCxnSpPr>
            <p:spPr>
              <a:xfrm flipH="1">
                <a:off x="4109892" y="2398413"/>
                <a:ext cx="3206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46" name="Arrow: Right 45">
            <a:extLst>
              <a:ext uri="{FF2B5EF4-FFF2-40B4-BE49-F238E27FC236}">
                <a16:creationId xmlns:a16="http://schemas.microsoft.com/office/drawing/2014/main" id="{0959AD4B-C03F-9F81-390C-2B4803FB8215}"/>
              </a:ext>
            </a:extLst>
          </p:cNvPr>
          <p:cNvSpPr/>
          <p:nvPr/>
        </p:nvSpPr>
        <p:spPr>
          <a:xfrm>
            <a:off x="3160631" y="2558089"/>
            <a:ext cx="428344" cy="236102"/>
          </a:xfrm>
          <a:prstGeom prst="right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i="1"/>
          </a:p>
        </p:txBody>
      </p:sp>
      <p:grpSp>
        <p:nvGrpSpPr>
          <p:cNvPr id="58" name="Group 57">
            <a:extLst>
              <a:ext uri="{FF2B5EF4-FFF2-40B4-BE49-F238E27FC236}">
                <a16:creationId xmlns:a16="http://schemas.microsoft.com/office/drawing/2014/main" id="{55A77803-CC09-C429-A227-FB5C3AFFECE4}"/>
              </a:ext>
            </a:extLst>
          </p:cNvPr>
          <p:cNvGrpSpPr/>
          <p:nvPr/>
        </p:nvGrpSpPr>
        <p:grpSpPr>
          <a:xfrm rot="5400000">
            <a:off x="690870" y="5113390"/>
            <a:ext cx="886276" cy="346862"/>
            <a:chOff x="787068" y="5128963"/>
            <a:chExt cx="647791" cy="333532"/>
          </a:xfrm>
        </p:grpSpPr>
        <p:pic>
          <p:nvPicPr>
            <p:cNvPr id="49" name="Picture 48">
              <a:extLst>
                <a:ext uri="{FF2B5EF4-FFF2-40B4-BE49-F238E27FC236}">
                  <a16:creationId xmlns:a16="http://schemas.microsoft.com/office/drawing/2014/main" id="{84A08DBF-0FD4-5EAA-F2CF-C0505CF6D89B}"/>
                </a:ext>
              </a:extLst>
            </p:cNvPr>
            <p:cNvPicPr>
              <a:picLocks noChangeAspect="1"/>
            </p:cNvPicPr>
            <p:nvPr/>
          </p:nvPicPr>
          <p:blipFill rotWithShape="1">
            <a:blip r:embed="rId10">
              <a:duotone>
                <a:prstClr val="black"/>
                <a:schemeClr val="tx2">
                  <a:tint val="45000"/>
                  <a:satMod val="400000"/>
                </a:schemeClr>
              </a:duotone>
            </a:blip>
            <a:srcRect l="51933" r="14071"/>
            <a:stretch/>
          </p:blipFill>
          <p:spPr>
            <a:xfrm rot="16200000">
              <a:off x="1030000" y="4886032"/>
              <a:ext cx="161928" cy="647790"/>
            </a:xfrm>
            <a:prstGeom prst="rect">
              <a:avLst/>
            </a:prstGeom>
          </p:spPr>
        </p:pic>
        <p:pic>
          <p:nvPicPr>
            <p:cNvPr id="50" name="Picture 49">
              <a:extLst>
                <a:ext uri="{FF2B5EF4-FFF2-40B4-BE49-F238E27FC236}">
                  <a16:creationId xmlns:a16="http://schemas.microsoft.com/office/drawing/2014/main" id="{7DAB1129-EC26-0EF9-17E3-A3112645C30C}"/>
                </a:ext>
              </a:extLst>
            </p:cNvPr>
            <p:cNvPicPr>
              <a:picLocks noChangeAspect="1"/>
            </p:cNvPicPr>
            <p:nvPr/>
          </p:nvPicPr>
          <p:blipFill rotWithShape="1">
            <a:blip r:embed="rId10">
              <a:duotone>
                <a:prstClr val="black"/>
                <a:schemeClr val="tx2">
                  <a:tint val="45000"/>
                  <a:satMod val="400000"/>
                </a:schemeClr>
              </a:duotone>
            </a:blip>
            <a:srcRect r="66005"/>
            <a:stretch/>
          </p:blipFill>
          <p:spPr>
            <a:xfrm rot="16200000">
              <a:off x="1025558" y="5062079"/>
              <a:ext cx="161926" cy="638905"/>
            </a:xfrm>
            <a:prstGeom prst="rect">
              <a:avLst/>
            </a:prstGeom>
          </p:spPr>
        </p:pic>
      </p:grpSp>
      <p:sp>
        <p:nvSpPr>
          <p:cNvPr id="51" name="TextBox 50">
            <a:extLst>
              <a:ext uri="{FF2B5EF4-FFF2-40B4-BE49-F238E27FC236}">
                <a16:creationId xmlns:a16="http://schemas.microsoft.com/office/drawing/2014/main" id="{C310F2CB-98C0-F19D-3564-BC480BA7E1B2}"/>
              </a:ext>
            </a:extLst>
          </p:cNvPr>
          <p:cNvSpPr txBox="1"/>
          <p:nvPr/>
        </p:nvSpPr>
        <p:spPr>
          <a:xfrm>
            <a:off x="527356" y="4317260"/>
            <a:ext cx="1790035" cy="244426"/>
          </a:xfrm>
          <a:prstGeom prst="rect">
            <a:avLst/>
          </a:prstGeom>
          <a:noFill/>
          <a:ln>
            <a:noFill/>
          </a:ln>
        </p:spPr>
        <p:txBody>
          <a:bodyPr wrap="square" lIns="45720" tIns="18288" rIns="45720" bIns="9144"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lang="en-US" altLang="zh-CN" i="1" dirty="0"/>
              <a:t>Genomic (SNP)</a:t>
            </a:r>
            <a:endParaRPr lang="en-US" i="1" dirty="0"/>
          </a:p>
        </p:txBody>
      </p:sp>
      <p:sp>
        <p:nvSpPr>
          <p:cNvPr id="55" name="TextBox 54">
            <a:extLst>
              <a:ext uri="{FF2B5EF4-FFF2-40B4-BE49-F238E27FC236}">
                <a16:creationId xmlns:a16="http://schemas.microsoft.com/office/drawing/2014/main" id="{E1E95A0C-2E9F-7111-3273-A47D2764B7BC}"/>
              </a:ext>
            </a:extLst>
          </p:cNvPr>
          <p:cNvSpPr txBox="1"/>
          <p:nvPr/>
        </p:nvSpPr>
        <p:spPr>
          <a:xfrm>
            <a:off x="3821558" y="3984239"/>
            <a:ext cx="1603452" cy="338554"/>
          </a:xfrm>
          <a:prstGeom prst="rect">
            <a:avLst/>
          </a:prstGeom>
          <a:noFill/>
        </p:spPr>
        <p:txBody>
          <a:bodyPr wrap="none" rtlCol="0">
            <a:spAutoFit/>
          </a:bodyPr>
          <a:lstStyle/>
          <a:p>
            <a:r>
              <a:rPr lang="en-US" sz="1600" i="1" dirty="0"/>
              <a:t>Feature selection</a:t>
            </a:r>
          </a:p>
        </p:txBody>
      </p:sp>
      <p:sp>
        <p:nvSpPr>
          <p:cNvPr id="56" name="TextBox 55">
            <a:extLst>
              <a:ext uri="{FF2B5EF4-FFF2-40B4-BE49-F238E27FC236}">
                <a16:creationId xmlns:a16="http://schemas.microsoft.com/office/drawing/2014/main" id="{A3243DC8-CAE7-937B-1926-49ED6276483C}"/>
              </a:ext>
            </a:extLst>
          </p:cNvPr>
          <p:cNvSpPr txBox="1"/>
          <p:nvPr/>
        </p:nvSpPr>
        <p:spPr>
          <a:xfrm>
            <a:off x="3706396" y="5426279"/>
            <a:ext cx="2067810" cy="523220"/>
          </a:xfrm>
          <a:prstGeom prst="rect">
            <a:avLst/>
          </a:prstGeom>
          <a:noFill/>
        </p:spPr>
        <p:txBody>
          <a:bodyPr wrap="none" rtlCol="0">
            <a:spAutoFit/>
          </a:bodyPr>
          <a:lstStyle/>
          <a:p>
            <a:r>
              <a:rPr lang="en-US" sz="1400" dirty="0"/>
              <a:t>SWAT - Sliding-windows</a:t>
            </a:r>
            <a:br>
              <a:rPr lang="en-US" sz="1400" dirty="0"/>
            </a:br>
            <a:r>
              <a:rPr lang="en-US" sz="1400" dirty="0"/>
              <a:t>Association Test (1D CNN)</a:t>
            </a:r>
          </a:p>
        </p:txBody>
      </p:sp>
      <p:sp>
        <p:nvSpPr>
          <p:cNvPr id="57" name="TextBox 56">
            <a:extLst>
              <a:ext uri="{FF2B5EF4-FFF2-40B4-BE49-F238E27FC236}">
                <a16:creationId xmlns:a16="http://schemas.microsoft.com/office/drawing/2014/main" id="{E1CF6A6B-3243-288D-87BF-3BDE66BD8EED}"/>
              </a:ext>
            </a:extLst>
          </p:cNvPr>
          <p:cNvSpPr txBox="1"/>
          <p:nvPr/>
        </p:nvSpPr>
        <p:spPr>
          <a:xfrm>
            <a:off x="1920252" y="4556376"/>
            <a:ext cx="1340752" cy="338554"/>
          </a:xfrm>
          <a:prstGeom prst="rect">
            <a:avLst/>
          </a:prstGeom>
          <a:noFill/>
        </p:spPr>
        <p:txBody>
          <a:bodyPr wrap="none" rtlCol="0">
            <a:spAutoFit/>
          </a:bodyPr>
          <a:lstStyle/>
          <a:p>
            <a:r>
              <a:rPr lang="en-US" sz="1600" i="1" dirty="0"/>
              <a:t>Preprocessing</a:t>
            </a:r>
          </a:p>
        </p:txBody>
      </p:sp>
      <p:sp>
        <p:nvSpPr>
          <p:cNvPr id="59" name="TextBox 58">
            <a:extLst>
              <a:ext uri="{FF2B5EF4-FFF2-40B4-BE49-F238E27FC236}">
                <a16:creationId xmlns:a16="http://schemas.microsoft.com/office/drawing/2014/main" id="{C313D5F8-D8C2-375F-AE22-2D195C2AE721}"/>
              </a:ext>
            </a:extLst>
          </p:cNvPr>
          <p:cNvSpPr txBox="1"/>
          <p:nvPr/>
        </p:nvSpPr>
        <p:spPr>
          <a:xfrm>
            <a:off x="1738575" y="5371355"/>
            <a:ext cx="1839671" cy="523220"/>
          </a:xfrm>
          <a:prstGeom prst="rect">
            <a:avLst/>
          </a:prstGeom>
          <a:noFill/>
        </p:spPr>
        <p:txBody>
          <a:bodyPr wrap="none" rtlCol="0">
            <a:spAutoFit/>
          </a:bodyPr>
          <a:lstStyle/>
          <a:p>
            <a:pPr marL="171450" indent="-171450" algn="ctr">
              <a:buFontTx/>
              <a:buChar char="-"/>
            </a:pPr>
            <a:r>
              <a:rPr lang="en-US" sz="1400" dirty="0" err="1"/>
              <a:t>TOPMed</a:t>
            </a:r>
            <a:r>
              <a:rPr lang="en-US" sz="1400" dirty="0"/>
              <a:t> imputation</a:t>
            </a:r>
          </a:p>
          <a:p>
            <a:pPr marL="171450" indent="-171450">
              <a:buFontTx/>
              <a:buChar char="-"/>
            </a:pPr>
            <a:r>
              <a:rPr lang="en-US" sz="1400" dirty="0"/>
              <a:t>Quality Control</a:t>
            </a:r>
          </a:p>
        </p:txBody>
      </p:sp>
      <p:grpSp>
        <p:nvGrpSpPr>
          <p:cNvPr id="65" name="Group 64">
            <a:extLst>
              <a:ext uri="{FF2B5EF4-FFF2-40B4-BE49-F238E27FC236}">
                <a16:creationId xmlns:a16="http://schemas.microsoft.com/office/drawing/2014/main" id="{D9F18DC5-A664-C582-1269-871CF870AA3B}"/>
              </a:ext>
            </a:extLst>
          </p:cNvPr>
          <p:cNvGrpSpPr/>
          <p:nvPr/>
        </p:nvGrpSpPr>
        <p:grpSpPr>
          <a:xfrm>
            <a:off x="6303478" y="4454298"/>
            <a:ext cx="2047109" cy="1109019"/>
            <a:chOff x="6581631" y="4249872"/>
            <a:chExt cx="2047109" cy="917056"/>
          </a:xfrm>
        </p:grpSpPr>
        <p:pic>
          <p:nvPicPr>
            <p:cNvPr id="60" name="Picture 2" descr="One-dimensional convolutional neural networks for low/high arousal  classification from electrodermal activity - ScienceDirect">
              <a:extLst>
                <a:ext uri="{FF2B5EF4-FFF2-40B4-BE49-F238E27FC236}">
                  <a16:creationId xmlns:a16="http://schemas.microsoft.com/office/drawing/2014/main" id="{93A1DEC6-79F7-B1A9-3629-792B7648E66F}"/>
                </a:ext>
              </a:extLst>
            </p:cNvPr>
            <p:cNvPicPr>
              <a:picLocks noChangeAspect="1" noChangeArrowheads="1"/>
            </p:cNvPicPr>
            <p:nvPr/>
          </p:nvPicPr>
          <p:blipFill rotWithShape="1">
            <a:blip r:embed="rId11">
              <a:clrChange>
                <a:clrFrom>
                  <a:srgbClr val="FFFFFD"/>
                </a:clrFrom>
                <a:clrTo>
                  <a:srgbClr val="FFFFFD">
                    <a:alpha val="0"/>
                  </a:srgbClr>
                </a:clrTo>
              </a:clrChange>
              <a:extLst>
                <a:ext uri="{28A0092B-C50C-407E-A947-70E740481C1C}">
                  <a14:useLocalDpi xmlns:a14="http://schemas.microsoft.com/office/drawing/2010/main" val="0"/>
                </a:ext>
              </a:extLst>
            </a:blip>
            <a:srcRect l="12915" t="23761" r="59275" b="11750"/>
            <a:stretch/>
          </p:blipFill>
          <p:spPr bwMode="auto">
            <a:xfrm>
              <a:off x="6581631" y="4249872"/>
              <a:ext cx="685065" cy="91705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One-dimensional convolutional neural networks for low/high arousal  classification from electrodermal activity - ScienceDirect">
              <a:extLst>
                <a:ext uri="{FF2B5EF4-FFF2-40B4-BE49-F238E27FC236}">
                  <a16:creationId xmlns:a16="http://schemas.microsoft.com/office/drawing/2014/main" id="{94306FBF-8FA0-980D-EC5E-3222EFDC418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21072" t="23761" r="59275" b="11750"/>
            <a:stretch/>
          </p:blipFill>
          <p:spPr bwMode="auto">
            <a:xfrm>
              <a:off x="7297807" y="4492370"/>
              <a:ext cx="470245" cy="5492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One-dimensional convolutional neural networks for low/high arousal  classification from electrodermal activity - ScienceDirect">
              <a:extLst>
                <a:ext uri="{FF2B5EF4-FFF2-40B4-BE49-F238E27FC236}">
                  <a16:creationId xmlns:a16="http://schemas.microsoft.com/office/drawing/2014/main" id="{1EC88CDE-0BCD-4C11-71DE-56A14B5B08DD}"/>
                </a:ext>
              </a:extLst>
            </p:cNvPr>
            <p:cNvPicPr>
              <a:picLocks noChangeAspect="1" noChangeArrowheads="1"/>
            </p:cNvPicPr>
            <p:nvPr/>
          </p:nvPicPr>
          <p:blipFill rotWithShape="1">
            <a:blip r:embed="rId11">
              <a:clrChange>
                <a:clrFrom>
                  <a:srgbClr val="FCFFFF"/>
                </a:clrFrom>
                <a:clrTo>
                  <a:srgbClr val="FCFFFF">
                    <a:alpha val="0"/>
                  </a:srgbClr>
                </a:clrTo>
              </a:clrChange>
              <a:extLst>
                <a:ext uri="{28A0092B-C50C-407E-A947-70E740481C1C}">
                  <a14:useLocalDpi xmlns:a14="http://schemas.microsoft.com/office/drawing/2010/main" val="0"/>
                </a:ext>
              </a:extLst>
            </a:blip>
            <a:srcRect l="21072" t="23761" r="59275" b="11750"/>
            <a:stretch/>
          </p:blipFill>
          <p:spPr bwMode="auto">
            <a:xfrm>
              <a:off x="7774993" y="4674884"/>
              <a:ext cx="379770" cy="28192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6D78283A-7CF4-02B4-DA7E-B79978F9CB59}"/>
                </a:ext>
              </a:extLst>
            </p:cNvPr>
            <p:cNvPicPr>
              <a:picLocks noChangeAspect="1"/>
            </p:cNvPicPr>
            <p:nvPr/>
          </p:nvPicPr>
          <p:blipFill rotWithShape="1">
            <a:blip r:embed="rId9"/>
            <a:srcRect l="82705" t="41222" b="46614"/>
            <a:stretch/>
          </p:blipFill>
          <p:spPr>
            <a:xfrm>
              <a:off x="8180790" y="4724172"/>
              <a:ext cx="447950" cy="183106"/>
            </a:xfrm>
            <a:prstGeom prst="rect">
              <a:avLst/>
            </a:prstGeom>
          </p:spPr>
        </p:pic>
      </p:grpSp>
      <p:pic>
        <p:nvPicPr>
          <p:cNvPr id="67" name="New picture">
            <a:extLst>
              <a:ext uri="{FF2B5EF4-FFF2-40B4-BE49-F238E27FC236}">
                <a16:creationId xmlns:a16="http://schemas.microsoft.com/office/drawing/2014/main" id="{D52CB305-724F-C0E6-0BCA-74767708851F}"/>
              </a:ext>
            </a:extLst>
          </p:cNvPr>
          <p:cNvPicPr/>
          <p:nvPr/>
        </p:nvPicPr>
        <p:blipFill rotWithShape="1">
          <a:blip r:embed="rId12">
            <a:clrChange>
              <a:clrFrom>
                <a:srgbClr val="FFFFFF"/>
              </a:clrFrom>
              <a:clrTo>
                <a:srgbClr val="FFFFFF">
                  <a:alpha val="0"/>
                </a:srgbClr>
              </a:clrTo>
            </a:clrChange>
          </a:blip>
          <a:srcRect t="58683"/>
          <a:stretch/>
        </p:blipFill>
        <p:spPr>
          <a:xfrm>
            <a:off x="3672842" y="4310410"/>
            <a:ext cx="1934107" cy="1109020"/>
          </a:xfrm>
          <a:prstGeom prst="rect">
            <a:avLst/>
          </a:prstGeom>
        </p:spPr>
      </p:pic>
      <p:sp>
        <p:nvSpPr>
          <p:cNvPr id="69" name="TextBox 68">
            <a:extLst>
              <a:ext uri="{FF2B5EF4-FFF2-40B4-BE49-F238E27FC236}">
                <a16:creationId xmlns:a16="http://schemas.microsoft.com/office/drawing/2014/main" id="{45CD28FE-B912-90EE-7F8F-B12EB90DA047}"/>
              </a:ext>
            </a:extLst>
          </p:cNvPr>
          <p:cNvSpPr txBox="1"/>
          <p:nvPr/>
        </p:nvSpPr>
        <p:spPr>
          <a:xfrm>
            <a:off x="5946881" y="4006529"/>
            <a:ext cx="2403705" cy="338554"/>
          </a:xfrm>
          <a:prstGeom prst="rect">
            <a:avLst/>
          </a:prstGeom>
          <a:noFill/>
        </p:spPr>
        <p:txBody>
          <a:bodyPr wrap="square" rtlCol="0">
            <a:spAutoFit/>
          </a:bodyPr>
          <a:lstStyle/>
          <a:p>
            <a:pPr algn="ctr"/>
            <a:r>
              <a:rPr lang="en-US" sz="1600" i="1" dirty="0"/>
              <a:t>1D CNN + Global pooling</a:t>
            </a:r>
            <a:endParaRPr lang="en-US" sz="1600" i="1" strike="sngStrike" dirty="0"/>
          </a:p>
        </p:txBody>
      </p:sp>
      <p:pic>
        <p:nvPicPr>
          <p:cNvPr id="71" name="Picture 70">
            <a:extLst>
              <a:ext uri="{FF2B5EF4-FFF2-40B4-BE49-F238E27FC236}">
                <a16:creationId xmlns:a16="http://schemas.microsoft.com/office/drawing/2014/main" id="{E135BD4A-EFAD-B676-62E2-71ED3AABD661}"/>
              </a:ext>
            </a:extLst>
          </p:cNvPr>
          <p:cNvPicPr>
            <a:picLocks noChangeAspect="1"/>
          </p:cNvPicPr>
          <p:nvPr/>
        </p:nvPicPr>
        <p:blipFill>
          <a:blip r:embed="rId13"/>
          <a:stretch>
            <a:fillRect/>
          </a:stretch>
        </p:blipFill>
        <p:spPr>
          <a:xfrm>
            <a:off x="8985418" y="4646116"/>
            <a:ext cx="2522787" cy="1303383"/>
          </a:xfrm>
          <a:custGeom>
            <a:avLst/>
            <a:gdLst>
              <a:gd name="connsiteX0" fmla="*/ -213 w 3060775"/>
              <a:gd name="connsiteY0" fmla="*/ 208 h 1581331"/>
              <a:gd name="connsiteX1" fmla="*/ 3060562 w 3060775"/>
              <a:gd name="connsiteY1" fmla="*/ 208 h 1581331"/>
              <a:gd name="connsiteX2" fmla="*/ 3060562 w 3060775"/>
              <a:gd name="connsiteY2" fmla="*/ 1581539 h 1581331"/>
              <a:gd name="connsiteX3" fmla="*/ -213 w 3060775"/>
              <a:gd name="connsiteY3" fmla="*/ 1581539 h 1581331"/>
            </a:gdLst>
            <a:ahLst/>
            <a:cxnLst>
              <a:cxn ang="0">
                <a:pos x="connsiteX0" y="connsiteY0"/>
              </a:cxn>
              <a:cxn ang="0">
                <a:pos x="connsiteX1" y="connsiteY1"/>
              </a:cxn>
              <a:cxn ang="0">
                <a:pos x="connsiteX2" y="connsiteY2"/>
              </a:cxn>
              <a:cxn ang="0">
                <a:pos x="connsiteX3" y="connsiteY3"/>
              </a:cxn>
            </a:cxnLst>
            <a:rect l="l" t="t" r="r" b="b"/>
            <a:pathLst>
              <a:path w="3060775" h="1581331">
                <a:moveTo>
                  <a:pt x="-213" y="208"/>
                </a:moveTo>
                <a:lnTo>
                  <a:pt x="3060562" y="208"/>
                </a:lnTo>
                <a:lnTo>
                  <a:pt x="3060562" y="1581539"/>
                </a:lnTo>
                <a:lnTo>
                  <a:pt x="-213" y="1581539"/>
                </a:lnTo>
                <a:close/>
              </a:path>
            </a:pathLst>
          </a:custGeom>
        </p:spPr>
      </p:pic>
      <p:sp>
        <p:nvSpPr>
          <p:cNvPr id="78" name="TextBox 77">
            <a:extLst>
              <a:ext uri="{FF2B5EF4-FFF2-40B4-BE49-F238E27FC236}">
                <a16:creationId xmlns:a16="http://schemas.microsoft.com/office/drawing/2014/main" id="{507C3EC8-74FC-3F47-BEE3-AAB7C704EC7B}"/>
              </a:ext>
            </a:extLst>
          </p:cNvPr>
          <p:cNvSpPr txBox="1"/>
          <p:nvPr/>
        </p:nvSpPr>
        <p:spPr>
          <a:xfrm>
            <a:off x="8660579" y="3919884"/>
            <a:ext cx="3006811" cy="584775"/>
          </a:xfrm>
          <a:prstGeom prst="rect">
            <a:avLst/>
          </a:prstGeom>
          <a:noFill/>
        </p:spPr>
        <p:txBody>
          <a:bodyPr wrap="square" rtlCol="0">
            <a:spAutoFit/>
          </a:bodyPr>
          <a:lstStyle/>
          <a:p>
            <a:pPr algn="ctr"/>
            <a:r>
              <a:rPr lang="en-US" sz="1600" i="1" dirty="0"/>
              <a:t>Guided-backpropagation-based </a:t>
            </a:r>
            <a:br>
              <a:rPr lang="en-US" sz="1600" i="1" dirty="0"/>
            </a:br>
            <a:r>
              <a:rPr lang="en-US" sz="1600" i="1" dirty="0"/>
              <a:t>“Manhattan Plot”</a:t>
            </a:r>
            <a:endParaRPr lang="en-US" sz="1600" i="1" strike="sngStrike" dirty="0"/>
          </a:p>
        </p:txBody>
      </p:sp>
      <p:sp>
        <p:nvSpPr>
          <p:cNvPr id="10" name="Title 1">
            <a:extLst>
              <a:ext uri="{FF2B5EF4-FFF2-40B4-BE49-F238E27FC236}">
                <a16:creationId xmlns:a16="http://schemas.microsoft.com/office/drawing/2014/main" id="{D5BEFD75-A241-8D27-0A99-439D69A81B78}"/>
              </a:ext>
            </a:extLst>
          </p:cNvPr>
          <p:cNvSpPr txBox="1">
            <a:spLocks/>
          </p:cNvSpPr>
          <p:nvPr/>
        </p:nvSpPr>
        <p:spPr>
          <a:xfrm>
            <a:off x="205740" y="313404"/>
            <a:ext cx="11818620" cy="5973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b="1" kern="1200" baseline="0">
                <a:solidFill>
                  <a:schemeClr val="tx1"/>
                </a:solidFill>
                <a:latin typeface="Arial" panose="020B0604020202020204" pitchFamily="34" charset="0"/>
                <a:ea typeface="+mj-ea"/>
                <a:cs typeface="Arial" panose="020B0604020202020204" pitchFamily="34" charset="0"/>
              </a:defRPr>
            </a:lvl1pPr>
          </a:lstStyle>
          <a:p>
            <a:r>
              <a:rPr lang="en-US" sz="2500" dirty="0"/>
              <a:t>Topic 1: Early prediction, disease risk stratification, biomarker identification</a:t>
            </a:r>
          </a:p>
        </p:txBody>
      </p:sp>
    </p:spTree>
    <p:extLst>
      <p:ext uri="{BB962C8B-B14F-4D97-AF65-F5344CB8AC3E}">
        <p14:creationId xmlns:p14="http://schemas.microsoft.com/office/powerpoint/2010/main" val="484075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5C2911A2-A587-2963-FD06-CF63DF37817C}"/>
              </a:ext>
            </a:extLst>
          </p:cNvPr>
          <p:cNvSpPr>
            <a:spLocks noGrp="1"/>
          </p:cNvSpPr>
          <p:nvPr>
            <p:ph type="title"/>
          </p:nvPr>
        </p:nvSpPr>
        <p:spPr>
          <a:xfrm>
            <a:off x="205740" y="313404"/>
            <a:ext cx="11818620" cy="597330"/>
          </a:xfrm>
        </p:spPr>
        <p:txBody>
          <a:bodyPr>
            <a:noAutofit/>
          </a:bodyPr>
          <a:lstStyle/>
          <a:p>
            <a:r>
              <a:rPr lang="en-US" sz="2500" dirty="0"/>
              <a:t>Topic 1: Early prediction, disease risk stratification, biomarker identification</a:t>
            </a:r>
          </a:p>
        </p:txBody>
      </p:sp>
      <p:sp>
        <p:nvSpPr>
          <p:cNvPr id="38" name="Content Placeholder 2">
            <a:extLst>
              <a:ext uri="{FF2B5EF4-FFF2-40B4-BE49-F238E27FC236}">
                <a16:creationId xmlns:a16="http://schemas.microsoft.com/office/drawing/2014/main" id="{2A544A20-1A38-BAAD-0926-18EC2F5F6178}"/>
              </a:ext>
            </a:extLst>
          </p:cNvPr>
          <p:cNvSpPr txBox="1">
            <a:spLocks/>
          </p:cNvSpPr>
          <p:nvPr/>
        </p:nvSpPr>
        <p:spPr>
          <a:xfrm>
            <a:off x="6633970" y="984813"/>
            <a:ext cx="3293943" cy="45381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Stratified dementia risk</a:t>
            </a:r>
          </a:p>
        </p:txBody>
      </p:sp>
      <p:sp>
        <p:nvSpPr>
          <p:cNvPr id="138" name="Slide Number Placeholder 137">
            <a:extLst>
              <a:ext uri="{FF2B5EF4-FFF2-40B4-BE49-F238E27FC236}">
                <a16:creationId xmlns:a16="http://schemas.microsoft.com/office/drawing/2014/main" id="{8581C340-DF27-40A3-56EB-AB0E3E9B77B2}"/>
              </a:ext>
            </a:extLst>
          </p:cNvPr>
          <p:cNvSpPr>
            <a:spLocks noGrp="1"/>
          </p:cNvSpPr>
          <p:nvPr>
            <p:ph type="sldNum" sz="quarter" idx="10"/>
          </p:nvPr>
        </p:nvSpPr>
        <p:spPr/>
        <p:txBody>
          <a:bodyPr/>
          <a:lstStyle/>
          <a:p>
            <a:fld id="{1C969EE1-FFED-4CAA-BE13-A0AEB5F49577}" type="slidenum">
              <a:rPr lang="en-US" smtClean="0"/>
              <a:t>5</a:t>
            </a:fld>
            <a:endParaRPr lang="en-US" dirty="0"/>
          </a:p>
        </p:txBody>
      </p:sp>
      <p:grpSp>
        <p:nvGrpSpPr>
          <p:cNvPr id="28" name="Group 27">
            <a:extLst>
              <a:ext uri="{FF2B5EF4-FFF2-40B4-BE49-F238E27FC236}">
                <a16:creationId xmlns:a16="http://schemas.microsoft.com/office/drawing/2014/main" id="{5C9E6CE3-457E-AF60-93D1-257E25CB5528}"/>
              </a:ext>
            </a:extLst>
          </p:cNvPr>
          <p:cNvGrpSpPr/>
          <p:nvPr/>
        </p:nvGrpSpPr>
        <p:grpSpPr>
          <a:xfrm>
            <a:off x="6735873" y="1333703"/>
            <a:ext cx="2722308" cy="4579219"/>
            <a:chOff x="7033642" y="1370093"/>
            <a:chExt cx="4009455" cy="4630027"/>
          </a:xfrm>
        </p:grpSpPr>
        <p:cxnSp>
          <p:nvCxnSpPr>
            <p:cNvPr id="29" name="Straight Connector 28">
              <a:extLst>
                <a:ext uri="{FF2B5EF4-FFF2-40B4-BE49-F238E27FC236}">
                  <a16:creationId xmlns:a16="http://schemas.microsoft.com/office/drawing/2014/main" id="{85E0495B-AF2B-2917-F4DC-4AB88AA913AC}"/>
                </a:ext>
              </a:extLst>
            </p:cNvPr>
            <p:cNvCxnSpPr>
              <a:cxnSpLocks/>
            </p:cNvCxnSpPr>
            <p:nvPr/>
          </p:nvCxnSpPr>
          <p:spPr>
            <a:xfrm flipV="1">
              <a:off x="8857389" y="1417910"/>
              <a:ext cx="0" cy="4518092"/>
            </a:xfrm>
            <a:prstGeom prst="line">
              <a:avLst/>
            </a:prstGeom>
            <a:ln w="12700">
              <a:solidFill>
                <a:schemeClr val="tx2"/>
              </a:solidFill>
              <a:prstDash val="lgDash"/>
            </a:ln>
          </p:spPr>
          <p:style>
            <a:lnRef idx="1">
              <a:schemeClr val="accent1"/>
            </a:lnRef>
            <a:fillRef idx="0">
              <a:schemeClr val="accent1"/>
            </a:fillRef>
            <a:effectRef idx="0">
              <a:schemeClr val="accent1"/>
            </a:effectRef>
            <a:fontRef idx="minor">
              <a:schemeClr val="tx1"/>
            </a:fontRef>
          </p:style>
        </p:cxnSp>
        <p:pic>
          <p:nvPicPr>
            <p:cNvPr id="4" name="Content Placeholder 4" descr="A picture containing diagram&#10;&#10;Description automatically generated">
              <a:extLst>
                <a:ext uri="{FF2B5EF4-FFF2-40B4-BE49-F238E27FC236}">
                  <a16:creationId xmlns:a16="http://schemas.microsoft.com/office/drawing/2014/main" id="{6A43B6A5-544E-FDC3-4AAD-F2093F31CDE2}"/>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127" t="95167" r="13604" b="2897"/>
            <a:stretch/>
          </p:blipFill>
          <p:spPr>
            <a:xfrm>
              <a:off x="7366229" y="1768228"/>
              <a:ext cx="3580856" cy="184732"/>
            </a:xfrm>
            <a:prstGeom prst="rect">
              <a:avLst/>
            </a:prstGeom>
          </p:spPr>
        </p:pic>
        <p:sp>
          <p:nvSpPr>
            <p:cNvPr id="5" name="Rectangle 4">
              <a:extLst>
                <a:ext uri="{FF2B5EF4-FFF2-40B4-BE49-F238E27FC236}">
                  <a16:creationId xmlns:a16="http://schemas.microsoft.com/office/drawing/2014/main" id="{C71CBDFF-4C4F-B2C9-1F14-FB32787B5343}"/>
                </a:ext>
              </a:extLst>
            </p:cNvPr>
            <p:cNvSpPr/>
            <p:nvPr/>
          </p:nvSpPr>
          <p:spPr>
            <a:xfrm>
              <a:off x="8895599" y="1959294"/>
              <a:ext cx="483417" cy="4009814"/>
            </a:xfrm>
            <a:prstGeom prst="rect">
              <a:avLst/>
            </a:prstGeom>
            <a:solidFill>
              <a:schemeClr val="accent2">
                <a:lumMod val="20000"/>
                <a:lumOff val="80000"/>
              </a:schemeClr>
            </a:solid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2" name="Group 21">
              <a:extLst>
                <a:ext uri="{FF2B5EF4-FFF2-40B4-BE49-F238E27FC236}">
                  <a16:creationId xmlns:a16="http://schemas.microsoft.com/office/drawing/2014/main" id="{69E34AA8-D56E-45A3-F434-F6D4DDF6F67B}"/>
                </a:ext>
              </a:extLst>
            </p:cNvPr>
            <p:cNvGrpSpPr/>
            <p:nvPr/>
          </p:nvGrpSpPr>
          <p:grpSpPr>
            <a:xfrm>
              <a:off x="7051900" y="3377136"/>
              <a:ext cx="3945308" cy="928398"/>
              <a:chOff x="7716497" y="4203789"/>
              <a:chExt cx="3973861" cy="1087445"/>
            </a:xfrm>
          </p:grpSpPr>
          <p:pic>
            <p:nvPicPr>
              <p:cNvPr id="10" name="Content Placeholder 4">
                <a:extLst>
                  <a:ext uri="{FF2B5EF4-FFF2-40B4-BE49-F238E27FC236}">
                    <a16:creationId xmlns:a16="http://schemas.microsoft.com/office/drawing/2014/main" id="{8C666E38-0AE7-5FE0-41AB-D0241454993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030" r="5062"/>
              <a:stretch/>
            </p:blipFill>
            <p:spPr>
              <a:xfrm>
                <a:off x="7716497" y="4203789"/>
                <a:ext cx="3973861" cy="1087445"/>
              </a:xfrm>
              <a:prstGeom prst="rect">
                <a:avLst/>
              </a:prstGeom>
            </p:spPr>
          </p:pic>
          <p:sp>
            <p:nvSpPr>
              <p:cNvPr id="19" name="TextBox 18">
                <a:extLst>
                  <a:ext uri="{FF2B5EF4-FFF2-40B4-BE49-F238E27FC236}">
                    <a16:creationId xmlns:a16="http://schemas.microsoft.com/office/drawing/2014/main" id="{6C818706-BAB4-2AAF-4F51-E71F6973E632}"/>
                  </a:ext>
                </a:extLst>
              </p:cNvPr>
              <p:cNvSpPr txBox="1"/>
              <p:nvPr/>
            </p:nvSpPr>
            <p:spPr>
              <a:xfrm>
                <a:off x="7771790" y="4874183"/>
                <a:ext cx="519872" cy="307777"/>
              </a:xfrm>
              <a:prstGeom prst="rect">
                <a:avLst/>
              </a:prstGeom>
              <a:noFill/>
            </p:spPr>
            <p:txBody>
              <a:bodyPr wrap="square" rtlCol="0">
                <a:spAutoFit/>
              </a:bodyPr>
              <a:lstStyle/>
              <a:p>
                <a:r>
                  <a:rPr lang="en-US" sz="1400" dirty="0"/>
                  <a:t>0</a:t>
                </a:r>
              </a:p>
            </p:txBody>
          </p:sp>
          <p:sp>
            <p:nvSpPr>
              <p:cNvPr id="20" name="TextBox 19">
                <a:extLst>
                  <a:ext uri="{FF2B5EF4-FFF2-40B4-BE49-F238E27FC236}">
                    <a16:creationId xmlns:a16="http://schemas.microsoft.com/office/drawing/2014/main" id="{7E5C9066-8E43-574E-53C9-AAC1ED2E9BF1}"/>
                  </a:ext>
                </a:extLst>
              </p:cNvPr>
              <p:cNvSpPr txBox="1"/>
              <p:nvPr/>
            </p:nvSpPr>
            <p:spPr>
              <a:xfrm>
                <a:off x="7768600" y="4216789"/>
                <a:ext cx="519872" cy="307778"/>
              </a:xfrm>
              <a:prstGeom prst="rect">
                <a:avLst/>
              </a:prstGeom>
              <a:noFill/>
            </p:spPr>
            <p:txBody>
              <a:bodyPr wrap="square" rtlCol="0">
                <a:spAutoFit/>
              </a:bodyPr>
              <a:lstStyle/>
              <a:p>
                <a:r>
                  <a:rPr lang="en-US" sz="1400" dirty="0"/>
                  <a:t>1</a:t>
                </a:r>
              </a:p>
            </p:txBody>
          </p:sp>
        </p:grpSp>
        <p:sp>
          <p:nvSpPr>
            <p:cNvPr id="36" name="TextBox 35">
              <a:extLst>
                <a:ext uri="{FF2B5EF4-FFF2-40B4-BE49-F238E27FC236}">
                  <a16:creationId xmlns:a16="http://schemas.microsoft.com/office/drawing/2014/main" id="{FBE91442-906C-260D-3614-7EB227EEB881}"/>
                </a:ext>
              </a:extLst>
            </p:cNvPr>
            <p:cNvSpPr txBox="1"/>
            <p:nvPr/>
          </p:nvSpPr>
          <p:spPr>
            <a:xfrm>
              <a:off x="9528232" y="1370093"/>
              <a:ext cx="1514865" cy="342310"/>
            </a:xfrm>
            <a:prstGeom prst="rect">
              <a:avLst/>
            </a:prstGeom>
            <a:noFill/>
          </p:spPr>
          <p:txBody>
            <a:bodyPr wrap="none" rtlCol="0">
              <a:spAutoFit/>
            </a:bodyPr>
            <a:lstStyle/>
            <a:p>
              <a:r>
                <a:rPr lang="en-US" sz="1600" b="1" dirty="0">
                  <a:solidFill>
                    <a:srgbClr val="C00000"/>
                  </a:solidFill>
                </a:rPr>
                <a:t>Converter</a:t>
              </a:r>
            </a:p>
          </p:txBody>
        </p:sp>
        <p:sp>
          <p:nvSpPr>
            <p:cNvPr id="37" name="TextBox 36">
              <a:extLst>
                <a:ext uri="{FF2B5EF4-FFF2-40B4-BE49-F238E27FC236}">
                  <a16:creationId xmlns:a16="http://schemas.microsoft.com/office/drawing/2014/main" id="{193D7E77-8462-05B3-E50E-6E56CE5DE52C}"/>
                </a:ext>
              </a:extLst>
            </p:cNvPr>
            <p:cNvSpPr txBox="1"/>
            <p:nvPr/>
          </p:nvSpPr>
          <p:spPr>
            <a:xfrm>
              <a:off x="7091717" y="1376037"/>
              <a:ext cx="2096503" cy="342310"/>
            </a:xfrm>
            <a:prstGeom prst="rect">
              <a:avLst/>
            </a:prstGeom>
            <a:noFill/>
          </p:spPr>
          <p:txBody>
            <a:bodyPr wrap="none" rtlCol="0">
              <a:spAutoFit/>
            </a:bodyPr>
            <a:lstStyle/>
            <a:p>
              <a:r>
                <a:rPr lang="en-US" sz="1600" b="1" dirty="0">
                  <a:solidFill>
                    <a:schemeClr val="accent6">
                      <a:lumMod val="75000"/>
                    </a:schemeClr>
                  </a:solidFill>
                </a:rPr>
                <a:t>Non-converter</a:t>
              </a:r>
            </a:p>
          </p:txBody>
        </p:sp>
        <p:sp>
          <p:nvSpPr>
            <p:cNvPr id="114" name="TextBox 113">
              <a:extLst>
                <a:ext uri="{FF2B5EF4-FFF2-40B4-BE49-F238E27FC236}">
                  <a16:creationId xmlns:a16="http://schemas.microsoft.com/office/drawing/2014/main" id="{D73A30B6-E65E-BB9F-E4AC-400DB02B2506}"/>
                </a:ext>
              </a:extLst>
            </p:cNvPr>
            <p:cNvSpPr txBox="1"/>
            <p:nvPr/>
          </p:nvSpPr>
          <p:spPr>
            <a:xfrm>
              <a:off x="8887377" y="1403726"/>
              <a:ext cx="538516" cy="369332"/>
            </a:xfrm>
            <a:prstGeom prst="rect">
              <a:avLst/>
            </a:prstGeom>
            <a:noFill/>
          </p:spPr>
          <p:txBody>
            <a:bodyPr wrap="square">
              <a:spAutoFit/>
            </a:bodyPr>
            <a:lstStyle/>
            <a:p>
              <a:r>
                <a:rPr lang="en-US" dirty="0">
                  <a:sym typeface="Wingdings" panose="05000000000000000000" pitchFamily="2" charset="2"/>
                </a:rPr>
                <a:t></a:t>
              </a:r>
              <a:endParaRPr lang="en-US" dirty="0"/>
            </a:p>
          </p:txBody>
        </p:sp>
        <p:grpSp>
          <p:nvGrpSpPr>
            <p:cNvPr id="131" name="Group 130">
              <a:extLst>
                <a:ext uri="{FF2B5EF4-FFF2-40B4-BE49-F238E27FC236}">
                  <a16:creationId xmlns:a16="http://schemas.microsoft.com/office/drawing/2014/main" id="{C0F97704-9A1F-410D-D4AE-1275D4E77B77}"/>
                </a:ext>
              </a:extLst>
            </p:cNvPr>
            <p:cNvGrpSpPr/>
            <p:nvPr/>
          </p:nvGrpSpPr>
          <p:grpSpPr>
            <a:xfrm>
              <a:off x="7033642" y="1957697"/>
              <a:ext cx="3945308" cy="971734"/>
              <a:chOff x="7764469" y="2961755"/>
              <a:chExt cx="3945308" cy="1072537"/>
            </a:xfrm>
          </p:grpSpPr>
          <p:pic>
            <p:nvPicPr>
              <p:cNvPr id="132" name="Picture 131">
                <a:extLst>
                  <a:ext uri="{FF2B5EF4-FFF2-40B4-BE49-F238E27FC236}">
                    <a16:creationId xmlns:a16="http://schemas.microsoft.com/office/drawing/2014/main" id="{6D5A3DAC-6F73-7B33-6BA0-8A1022C8225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2329" t="35064" r="13225" b="38766"/>
              <a:stretch/>
            </p:blipFill>
            <p:spPr>
              <a:xfrm>
                <a:off x="7764469" y="2961755"/>
                <a:ext cx="3945308" cy="1072537"/>
              </a:xfrm>
              <a:prstGeom prst="rect">
                <a:avLst/>
              </a:prstGeom>
            </p:spPr>
          </p:pic>
          <p:sp>
            <p:nvSpPr>
              <p:cNvPr id="134" name="TextBox 133">
                <a:extLst>
                  <a:ext uri="{FF2B5EF4-FFF2-40B4-BE49-F238E27FC236}">
                    <a16:creationId xmlns:a16="http://schemas.microsoft.com/office/drawing/2014/main" id="{FB0856E4-761A-0A88-C964-3B01800D9F5B}"/>
                  </a:ext>
                </a:extLst>
              </p:cNvPr>
              <p:cNvSpPr txBox="1"/>
              <p:nvPr/>
            </p:nvSpPr>
            <p:spPr>
              <a:xfrm>
                <a:off x="7782728" y="3720590"/>
                <a:ext cx="519872" cy="307777"/>
              </a:xfrm>
              <a:prstGeom prst="rect">
                <a:avLst/>
              </a:prstGeom>
              <a:noFill/>
            </p:spPr>
            <p:txBody>
              <a:bodyPr wrap="square" rtlCol="0">
                <a:spAutoFit/>
              </a:bodyPr>
              <a:lstStyle/>
              <a:p>
                <a:r>
                  <a:rPr lang="en-US" sz="1400" dirty="0"/>
                  <a:t>0</a:t>
                </a:r>
              </a:p>
            </p:txBody>
          </p:sp>
          <p:sp>
            <p:nvSpPr>
              <p:cNvPr id="135" name="TextBox 134">
                <a:extLst>
                  <a:ext uri="{FF2B5EF4-FFF2-40B4-BE49-F238E27FC236}">
                    <a16:creationId xmlns:a16="http://schemas.microsoft.com/office/drawing/2014/main" id="{3DCAF51D-E034-0189-623B-B99D20569475}"/>
                  </a:ext>
                </a:extLst>
              </p:cNvPr>
              <p:cNvSpPr txBox="1"/>
              <p:nvPr/>
            </p:nvSpPr>
            <p:spPr>
              <a:xfrm>
                <a:off x="7771308" y="2987251"/>
                <a:ext cx="519872" cy="307778"/>
              </a:xfrm>
              <a:prstGeom prst="rect">
                <a:avLst/>
              </a:prstGeom>
              <a:noFill/>
            </p:spPr>
            <p:txBody>
              <a:bodyPr wrap="square" rtlCol="0">
                <a:spAutoFit/>
              </a:bodyPr>
              <a:lstStyle/>
              <a:p>
                <a:r>
                  <a:rPr lang="en-US" sz="1400" dirty="0"/>
                  <a:t>1</a:t>
                </a:r>
              </a:p>
            </p:txBody>
          </p:sp>
        </p:grpSp>
        <p:grpSp>
          <p:nvGrpSpPr>
            <p:cNvPr id="2" name="Group 1">
              <a:extLst>
                <a:ext uri="{FF2B5EF4-FFF2-40B4-BE49-F238E27FC236}">
                  <a16:creationId xmlns:a16="http://schemas.microsoft.com/office/drawing/2014/main" id="{E9711A09-8E2B-7A74-A5E2-999E7AFD0DC7}"/>
                </a:ext>
              </a:extLst>
            </p:cNvPr>
            <p:cNvGrpSpPr/>
            <p:nvPr/>
          </p:nvGrpSpPr>
          <p:grpSpPr>
            <a:xfrm>
              <a:off x="7081556" y="4748639"/>
              <a:ext cx="3942317" cy="1251481"/>
              <a:chOff x="7787636" y="1729038"/>
              <a:chExt cx="3996232" cy="1430915"/>
            </a:xfrm>
          </p:grpSpPr>
          <p:pic>
            <p:nvPicPr>
              <p:cNvPr id="3" name="Picture 2">
                <a:extLst>
                  <a:ext uri="{FF2B5EF4-FFF2-40B4-BE49-F238E27FC236}">
                    <a16:creationId xmlns:a16="http://schemas.microsoft.com/office/drawing/2014/main" id="{2C6228DB-2E14-9624-5DC8-191F744933A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2330" t="2239" r="12684" b="72338"/>
              <a:stretch/>
            </p:blipFill>
            <p:spPr>
              <a:xfrm>
                <a:off x="7810007" y="1882926"/>
                <a:ext cx="3973861" cy="1277027"/>
              </a:xfrm>
              <a:prstGeom prst="rect">
                <a:avLst/>
              </a:prstGeom>
              <a:noFill/>
            </p:spPr>
          </p:pic>
          <p:sp>
            <p:nvSpPr>
              <p:cNvPr id="7" name="TextBox 6">
                <a:extLst>
                  <a:ext uri="{FF2B5EF4-FFF2-40B4-BE49-F238E27FC236}">
                    <a16:creationId xmlns:a16="http://schemas.microsoft.com/office/drawing/2014/main" id="{8C09F01C-E906-7154-D39F-0439F5C63EA5}"/>
                  </a:ext>
                </a:extLst>
              </p:cNvPr>
              <p:cNvSpPr txBox="1"/>
              <p:nvPr/>
            </p:nvSpPr>
            <p:spPr>
              <a:xfrm>
                <a:off x="7829727" y="2792847"/>
                <a:ext cx="519872" cy="307778"/>
              </a:xfrm>
              <a:prstGeom prst="rect">
                <a:avLst/>
              </a:prstGeom>
              <a:noFill/>
            </p:spPr>
            <p:txBody>
              <a:bodyPr wrap="square" rtlCol="0">
                <a:spAutoFit/>
              </a:bodyPr>
              <a:lstStyle/>
              <a:p>
                <a:r>
                  <a:rPr lang="en-US" sz="1400" dirty="0"/>
                  <a:t>0</a:t>
                </a:r>
              </a:p>
            </p:txBody>
          </p:sp>
          <p:sp>
            <p:nvSpPr>
              <p:cNvPr id="8" name="TextBox 7">
                <a:extLst>
                  <a:ext uri="{FF2B5EF4-FFF2-40B4-BE49-F238E27FC236}">
                    <a16:creationId xmlns:a16="http://schemas.microsoft.com/office/drawing/2014/main" id="{60FCA62E-57ED-CEB8-D306-9AA1CDBCAD41}"/>
                  </a:ext>
                </a:extLst>
              </p:cNvPr>
              <p:cNvSpPr txBox="1"/>
              <p:nvPr/>
            </p:nvSpPr>
            <p:spPr>
              <a:xfrm>
                <a:off x="7787636" y="1729038"/>
                <a:ext cx="519872" cy="307778"/>
              </a:xfrm>
              <a:prstGeom prst="rect">
                <a:avLst/>
              </a:prstGeom>
              <a:noFill/>
            </p:spPr>
            <p:txBody>
              <a:bodyPr wrap="square" rtlCol="0">
                <a:spAutoFit/>
              </a:bodyPr>
              <a:lstStyle/>
              <a:p>
                <a:r>
                  <a:rPr lang="en-US" sz="1400" dirty="0"/>
                  <a:t>1</a:t>
                </a:r>
              </a:p>
            </p:txBody>
          </p:sp>
        </p:grpSp>
      </p:grpSp>
      <p:sp>
        <p:nvSpPr>
          <p:cNvPr id="120" name="Rectangle: Rounded Corners 119">
            <a:extLst>
              <a:ext uri="{FF2B5EF4-FFF2-40B4-BE49-F238E27FC236}">
                <a16:creationId xmlns:a16="http://schemas.microsoft.com/office/drawing/2014/main" id="{925D8F68-93D6-A4F2-C361-ADBD2A342C0D}"/>
              </a:ext>
            </a:extLst>
          </p:cNvPr>
          <p:cNvSpPr/>
          <p:nvPr/>
        </p:nvSpPr>
        <p:spPr>
          <a:xfrm>
            <a:off x="232985" y="1317629"/>
            <a:ext cx="6120779" cy="1395683"/>
          </a:xfrm>
          <a:prstGeom prst="roundRect">
            <a:avLst>
              <a:gd name="adj" fmla="val 6518"/>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endParaRPr lang="en-CA" sz="2400" u="sng" dirty="0">
              <a:solidFill>
                <a:schemeClr val="tx1"/>
              </a:solidFill>
            </a:endParaRPr>
          </a:p>
          <a:p>
            <a:pPr marL="514350" indent="-514350">
              <a:buFont typeface="+mj-lt"/>
              <a:buAutoNum type="arabicPeriod"/>
            </a:pPr>
            <a:endParaRPr lang="en-CA" sz="2400" u="sng" dirty="0">
              <a:solidFill>
                <a:schemeClr val="tx1"/>
              </a:solidFill>
            </a:endParaRPr>
          </a:p>
        </p:txBody>
      </p:sp>
      <p:sp>
        <p:nvSpPr>
          <p:cNvPr id="121" name="TextBox 120">
            <a:extLst>
              <a:ext uri="{FF2B5EF4-FFF2-40B4-BE49-F238E27FC236}">
                <a16:creationId xmlns:a16="http://schemas.microsoft.com/office/drawing/2014/main" id="{FF8D9760-A2F4-5ECF-814B-C3F473687F00}"/>
              </a:ext>
            </a:extLst>
          </p:cNvPr>
          <p:cNvSpPr txBox="1"/>
          <p:nvPr/>
        </p:nvSpPr>
        <p:spPr>
          <a:xfrm>
            <a:off x="405945" y="1421841"/>
            <a:ext cx="1323886" cy="404983"/>
          </a:xfrm>
          <a:prstGeom prst="rect">
            <a:avLst/>
          </a:prstGeom>
          <a:noFill/>
          <a:ln>
            <a:noFill/>
          </a:ln>
        </p:spPr>
        <p:txBody>
          <a:bodyPr wrap="square" lIns="45720" tIns="18288" rIns="45720" bIns="9144" rtlCol="0">
            <a:spAutoFit/>
          </a:bodyPr>
          <a:lstStyle/>
          <a:p>
            <a:pPr algn="ctr">
              <a:lnSpc>
                <a:spcPct val="75000"/>
              </a:lnSpc>
            </a:pPr>
            <a:r>
              <a:rPr lang="en-US" sz="1600" dirty="0">
                <a:solidFill>
                  <a:schemeClr val="tx2"/>
                </a:solidFill>
              </a:rPr>
              <a:t>Multi-modal Neuroimaging</a:t>
            </a:r>
          </a:p>
        </p:txBody>
      </p:sp>
      <p:pic>
        <p:nvPicPr>
          <p:cNvPr id="122" name="Picture 121">
            <a:extLst>
              <a:ext uri="{FF2B5EF4-FFF2-40B4-BE49-F238E27FC236}">
                <a16:creationId xmlns:a16="http://schemas.microsoft.com/office/drawing/2014/main" id="{94A63338-5678-20F5-576D-FF5D79D2501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190977" y="1844524"/>
            <a:ext cx="1684482" cy="780885"/>
          </a:xfrm>
          <a:prstGeom prst="rect">
            <a:avLst/>
          </a:prstGeom>
        </p:spPr>
      </p:pic>
      <p:sp>
        <p:nvSpPr>
          <p:cNvPr id="124" name="Arrow: Right 123">
            <a:extLst>
              <a:ext uri="{FF2B5EF4-FFF2-40B4-BE49-F238E27FC236}">
                <a16:creationId xmlns:a16="http://schemas.microsoft.com/office/drawing/2014/main" id="{03BFC00E-CADA-76AA-2F07-23C9B82A3E55}"/>
              </a:ext>
            </a:extLst>
          </p:cNvPr>
          <p:cNvSpPr/>
          <p:nvPr/>
        </p:nvSpPr>
        <p:spPr>
          <a:xfrm>
            <a:off x="1729831" y="1970263"/>
            <a:ext cx="344167" cy="274052"/>
          </a:xfrm>
          <a:prstGeom prst="rightArrow">
            <a:avLst/>
          </a:pr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rrow: Right 124">
            <a:extLst>
              <a:ext uri="{FF2B5EF4-FFF2-40B4-BE49-F238E27FC236}">
                <a16:creationId xmlns:a16="http://schemas.microsoft.com/office/drawing/2014/main" id="{96C77D92-9174-2FB0-06DB-0441C7CE8E1C}"/>
              </a:ext>
            </a:extLst>
          </p:cNvPr>
          <p:cNvSpPr/>
          <p:nvPr/>
        </p:nvSpPr>
        <p:spPr>
          <a:xfrm>
            <a:off x="3988766" y="1989955"/>
            <a:ext cx="344167" cy="274052"/>
          </a:xfrm>
          <a:prstGeom prst="rightArrow">
            <a:avLst/>
          </a:pr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4" descr="Dementia">
            <a:extLst>
              <a:ext uri="{FF2B5EF4-FFF2-40B4-BE49-F238E27FC236}">
                <a16:creationId xmlns:a16="http://schemas.microsoft.com/office/drawing/2014/main" id="{794FAC1E-5CF0-105B-BBA3-56EB3DD5913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000" r="3621"/>
          <a:stretch/>
        </p:blipFill>
        <p:spPr bwMode="auto">
          <a:xfrm>
            <a:off x="397642" y="1846989"/>
            <a:ext cx="605883" cy="562079"/>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a:extLst>
              <a:ext uri="{FF2B5EF4-FFF2-40B4-BE49-F238E27FC236}">
                <a16:creationId xmlns:a16="http://schemas.microsoft.com/office/drawing/2014/main" id="{22766971-30D5-EFE2-A465-175AFBA0BB0D}"/>
              </a:ext>
            </a:extLst>
          </p:cNvPr>
          <p:cNvSpPr txBox="1"/>
          <p:nvPr/>
        </p:nvSpPr>
        <p:spPr>
          <a:xfrm>
            <a:off x="2130180" y="1333703"/>
            <a:ext cx="2302306" cy="584775"/>
          </a:xfrm>
          <a:prstGeom prst="rect">
            <a:avLst/>
          </a:prstGeom>
          <a:noFill/>
        </p:spPr>
        <p:txBody>
          <a:bodyPr wrap="square" rtlCol="0">
            <a:spAutoFit/>
          </a:bodyPr>
          <a:lstStyle/>
          <a:p>
            <a:pPr algn="ctr"/>
            <a:r>
              <a:rPr lang="en-US" sz="1600" dirty="0">
                <a:solidFill>
                  <a:schemeClr val="tx2"/>
                </a:solidFill>
              </a:rPr>
              <a:t>Foundational model</a:t>
            </a:r>
          </a:p>
          <a:p>
            <a:pPr algn="ctr"/>
            <a:r>
              <a:rPr lang="en-US" sz="1600" dirty="0">
                <a:solidFill>
                  <a:schemeClr val="tx2"/>
                </a:solidFill>
              </a:rPr>
              <a:t>| 3D feature embedding</a:t>
            </a:r>
          </a:p>
        </p:txBody>
      </p:sp>
      <p:pic>
        <p:nvPicPr>
          <p:cNvPr id="129" name="Content Placeholder 11">
            <a:extLst>
              <a:ext uri="{FF2B5EF4-FFF2-40B4-BE49-F238E27FC236}">
                <a16:creationId xmlns:a16="http://schemas.microsoft.com/office/drawing/2014/main" id="{BC92E91E-4758-CC9D-DF73-642A8FA15216}"/>
              </a:ext>
            </a:extLst>
          </p:cNvPr>
          <p:cNvPicPr>
            <a:picLocks noChangeAspect="1"/>
          </p:cNvPicPr>
          <p:nvPr/>
        </p:nvPicPr>
        <p:blipFill rotWithShape="1">
          <a:blip r:embed="rId9"/>
          <a:srcRect l="80405" t="18621" r="10990" b="32690"/>
          <a:stretch/>
        </p:blipFill>
        <p:spPr>
          <a:xfrm>
            <a:off x="4466211" y="1928036"/>
            <a:ext cx="707887" cy="602351"/>
          </a:xfrm>
          <a:prstGeom prst="rect">
            <a:avLst/>
          </a:prstGeom>
          <a:ln w="12700">
            <a:solidFill>
              <a:schemeClr val="tx2"/>
            </a:solidFill>
          </a:ln>
        </p:spPr>
      </p:pic>
      <p:sp>
        <p:nvSpPr>
          <p:cNvPr id="141" name="TextBox 140">
            <a:extLst>
              <a:ext uri="{FF2B5EF4-FFF2-40B4-BE49-F238E27FC236}">
                <a16:creationId xmlns:a16="http://schemas.microsoft.com/office/drawing/2014/main" id="{5F9FC985-5888-93DA-1CC7-298044334B16}"/>
              </a:ext>
            </a:extLst>
          </p:cNvPr>
          <p:cNvSpPr txBox="1"/>
          <p:nvPr/>
        </p:nvSpPr>
        <p:spPr>
          <a:xfrm>
            <a:off x="348823" y="2536772"/>
            <a:ext cx="511150" cy="196272"/>
          </a:xfrm>
          <a:prstGeom prst="rect">
            <a:avLst/>
          </a:prstGeom>
          <a:noFill/>
          <a:ln>
            <a:noFill/>
          </a:ln>
        </p:spPr>
        <p:txBody>
          <a:bodyPr wrap="square" lIns="45720" tIns="18288" rIns="45720" bIns="9144" rtlCol="0">
            <a:spAutoFit/>
          </a:bodyPr>
          <a:lstStyle/>
          <a:p>
            <a:pPr algn="ctr">
              <a:lnSpc>
                <a:spcPct val="75000"/>
              </a:lnSpc>
            </a:pPr>
            <a:r>
              <a:rPr lang="en-US" sz="1400" dirty="0">
                <a:solidFill>
                  <a:schemeClr val="tx2"/>
                </a:solidFill>
              </a:rPr>
              <a:t>MRI</a:t>
            </a:r>
          </a:p>
        </p:txBody>
      </p:sp>
      <p:sp>
        <p:nvSpPr>
          <p:cNvPr id="53" name="TextBox 52">
            <a:extLst>
              <a:ext uri="{FF2B5EF4-FFF2-40B4-BE49-F238E27FC236}">
                <a16:creationId xmlns:a16="http://schemas.microsoft.com/office/drawing/2014/main" id="{6C796DAD-04C2-4B50-7672-8AAF93185961}"/>
              </a:ext>
            </a:extLst>
          </p:cNvPr>
          <p:cNvSpPr txBox="1"/>
          <p:nvPr/>
        </p:nvSpPr>
        <p:spPr>
          <a:xfrm>
            <a:off x="4386465" y="1318682"/>
            <a:ext cx="1879232" cy="584775"/>
          </a:xfrm>
          <a:prstGeom prst="rect">
            <a:avLst/>
          </a:prstGeom>
          <a:noFill/>
        </p:spPr>
        <p:txBody>
          <a:bodyPr wrap="none" rtlCol="0">
            <a:spAutoFit/>
          </a:bodyPr>
          <a:lstStyle/>
          <a:p>
            <a:pPr algn="ctr"/>
            <a:r>
              <a:rPr lang="en-US" sz="1600" dirty="0">
                <a:solidFill>
                  <a:schemeClr val="tx2"/>
                </a:solidFill>
              </a:rPr>
              <a:t>Dementia risk score</a:t>
            </a:r>
            <a:br>
              <a:rPr lang="en-US" sz="1600" dirty="0">
                <a:solidFill>
                  <a:schemeClr val="tx2"/>
                </a:solidFill>
              </a:rPr>
            </a:br>
            <a:r>
              <a:rPr lang="en-US" sz="1600" dirty="0">
                <a:solidFill>
                  <a:schemeClr val="tx2"/>
                </a:solidFill>
              </a:rPr>
              <a:t>| time to conversion</a:t>
            </a:r>
          </a:p>
        </p:txBody>
      </p:sp>
      <p:sp>
        <p:nvSpPr>
          <p:cNvPr id="85" name="TextBox 84">
            <a:extLst>
              <a:ext uri="{FF2B5EF4-FFF2-40B4-BE49-F238E27FC236}">
                <a16:creationId xmlns:a16="http://schemas.microsoft.com/office/drawing/2014/main" id="{378C2030-CB97-AF28-F0BE-806F67A5A657}"/>
              </a:ext>
            </a:extLst>
          </p:cNvPr>
          <p:cNvSpPr txBox="1"/>
          <p:nvPr/>
        </p:nvSpPr>
        <p:spPr>
          <a:xfrm>
            <a:off x="2417422" y="2405888"/>
            <a:ext cx="1943100" cy="276999"/>
          </a:xfrm>
          <a:prstGeom prst="rect">
            <a:avLst/>
          </a:prstGeom>
          <a:noFill/>
        </p:spPr>
        <p:txBody>
          <a:bodyPr wrap="square">
            <a:spAutoFit/>
          </a:bodyPr>
          <a:lstStyle/>
          <a:p>
            <a:pPr algn="ctr"/>
            <a:r>
              <a:rPr lang="en-CA" sz="1200" i="1" kern="100" dirty="0">
                <a:effectLst/>
                <a:latin typeface="+mj-lt"/>
                <a:ea typeface="SimSun" panose="02010600030101010101" pitchFamily="2" charset="-122"/>
              </a:rPr>
              <a:t>Yee, Ma, et al. JAD 2022 </a:t>
            </a:r>
            <a:endParaRPr lang="en-CA" sz="1200" i="1" dirty="0"/>
          </a:p>
        </p:txBody>
      </p:sp>
      <p:sp>
        <p:nvSpPr>
          <p:cNvPr id="23" name="TextBox 22">
            <a:extLst>
              <a:ext uri="{FF2B5EF4-FFF2-40B4-BE49-F238E27FC236}">
                <a16:creationId xmlns:a16="http://schemas.microsoft.com/office/drawing/2014/main" id="{DE9090A0-AEE6-7561-056C-69046F21C353}"/>
              </a:ext>
            </a:extLst>
          </p:cNvPr>
          <p:cNvSpPr txBox="1"/>
          <p:nvPr/>
        </p:nvSpPr>
        <p:spPr>
          <a:xfrm>
            <a:off x="1096584" y="2500496"/>
            <a:ext cx="511150" cy="196272"/>
          </a:xfrm>
          <a:prstGeom prst="rect">
            <a:avLst/>
          </a:prstGeom>
          <a:noFill/>
          <a:ln>
            <a:noFill/>
          </a:ln>
        </p:spPr>
        <p:txBody>
          <a:bodyPr wrap="square" lIns="45720" tIns="18288" rIns="45720" bIns="9144" rtlCol="0">
            <a:spAutoFit/>
          </a:bodyPr>
          <a:lstStyle/>
          <a:p>
            <a:pPr algn="ctr">
              <a:lnSpc>
                <a:spcPct val="75000"/>
              </a:lnSpc>
            </a:pPr>
            <a:r>
              <a:rPr lang="en-US" sz="1400" dirty="0">
                <a:solidFill>
                  <a:schemeClr val="tx2"/>
                </a:solidFill>
              </a:rPr>
              <a:t>PET</a:t>
            </a:r>
          </a:p>
        </p:txBody>
      </p:sp>
      <p:sp>
        <p:nvSpPr>
          <p:cNvPr id="27" name="TextBox 26">
            <a:extLst>
              <a:ext uri="{FF2B5EF4-FFF2-40B4-BE49-F238E27FC236}">
                <a16:creationId xmlns:a16="http://schemas.microsoft.com/office/drawing/2014/main" id="{855E65AD-09B2-A72B-392A-E6FD5C1CCA1A}"/>
              </a:ext>
            </a:extLst>
          </p:cNvPr>
          <p:cNvSpPr txBox="1"/>
          <p:nvPr/>
        </p:nvSpPr>
        <p:spPr>
          <a:xfrm>
            <a:off x="3210294" y="5646300"/>
            <a:ext cx="1735172" cy="430887"/>
          </a:xfrm>
          <a:prstGeom prst="rect">
            <a:avLst/>
          </a:prstGeom>
          <a:noFill/>
        </p:spPr>
        <p:txBody>
          <a:bodyPr wrap="square">
            <a:spAutoFit/>
          </a:bodyPr>
          <a:lstStyle/>
          <a:p>
            <a:pPr algn="ctr"/>
            <a:r>
              <a:rPr lang="en-CA" sz="1100" i="1" kern="100" dirty="0" err="1">
                <a:latin typeface="+mj-lt"/>
                <a:ea typeface="SimSun" panose="02010600030101010101" pitchFamily="2" charset="-122"/>
              </a:rPr>
              <a:t>Mirabnahrazam</a:t>
            </a:r>
            <a:r>
              <a:rPr lang="en-CA" sz="1100" i="1" kern="100" dirty="0">
                <a:latin typeface="+mj-lt"/>
                <a:ea typeface="SimSun" panose="02010600030101010101" pitchFamily="2" charset="-122"/>
              </a:rPr>
              <a:t> et al.</a:t>
            </a:r>
            <a:br>
              <a:rPr lang="en-CA" sz="1100" i="1" kern="100" dirty="0">
                <a:latin typeface="+mj-lt"/>
                <a:ea typeface="SimSun" panose="02010600030101010101" pitchFamily="2" charset="-122"/>
              </a:rPr>
            </a:br>
            <a:r>
              <a:rPr lang="en-CA" sz="1100" i="1" kern="100" dirty="0">
                <a:latin typeface="+mj-lt"/>
                <a:ea typeface="SimSun" panose="02010600030101010101" pitchFamily="2" charset="-122"/>
              </a:rPr>
              <a:t> JAD 2022 | NBA 2023</a:t>
            </a:r>
            <a:endParaRPr lang="en-GB" sz="1100" i="1" kern="100" dirty="0">
              <a:effectLst/>
              <a:latin typeface="+mj-lt"/>
              <a:ea typeface="SimSun" panose="02010600030101010101" pitchFamily="2" charset="-122"/>
            </a:endParaRPr>
          </a:p>
        </p:txBody>
      </p:sp>
      <p:sp>
        <p:nvSpPr>
          <p:cNvPr id="6" name="Content Placeholder 2">
            <a:extLst>
              <a:ext uri="{FF2B5EF4-FFF2-40B4-BE49-F238E27FC236}">
                <a16:creationId xmlns:a16="http://schemas.microsoft.com/office/drawing/2014/main" id="{2773957A-D503-C2BB-78DC-532F465A73D9}"/>
              </a:ext>
            </a:extLst>
          </p:cNvPr>
          <p:cNvSpPr txBox="1">
            <a:spLocks/>
          </p:cNvSpPr>
          <p:nvPr/>
        </p:nvSpPr>
        <p:spPr>
          <a:xfrm>
            <a:off x="184520" y="2817676"/>
            <a:ext cx="6841745" cy="355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9E7E38"/>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Cortical-atrophy-based </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raph </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convolutional</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etwork</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(GCN)</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 name="Rectangle: Rounded Corners 14">
            <a:extLst>
              <a:ext uri="{FF2B5EF4-FFF2-40B4-BE49-F238E27FC236}">
                <a16:creationId xmlns:a16="http://schemas.microsoft.com/office/drawing/2014/main" id="{A10141DB-8ED5-BF1D-0F1B-CC08B66D9E46}"/>
              </a:ext>
            </a:extLst>
          </p:cNvPr>
          <p:cNvSpPr/>
          <p:nvPr/>
        </p:nvSpPr>
        <p:spPr>
          <a:xfrm>
            <a:off x="341983" y="4849502"/>
            <a:ext cx="6027321" cy="1148764"/>
          </a:xfrm>
          <a:prstGeom prst="roundRect">
            <a:avLst>
              <a:gd name="adj" fmla="val 6518"/>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endParaRPr lang="en-CA" sz="2400" u="sng" dirty="0">
              <a:solidFill>
                <a:schemeClr val="tx1"/>
              </a:solidFill>
            </a:endParaRPr>
          </a:p>
          <a:p>
            <a:pPr marL="514350" indent="-514350">
              <a:buFont typeface="+mj-lt"/>
              <a:buAutoNum type="arabicPeriod"/>
            </a:pPr>
            <a:endParaRPr lang="en-CA" sz="2400" u="sng" dirty="0">
              <a:solidFill>
                <a:schemeClr val="tx1"/>
              </a:solidFill>
            </a:endParaRPr>
          </a:p>
        </p:txBody>
      </p:sp>
      <p:sp>
        <p:nvSpPr>
          <p:cNvPr id="18" name="Arrow: Right 17">
            <a:extLst>
              <a:ext uri="{FF2B5EF4-FFF2-40B4-BE49-F238E27FC236}">
                <a16:creationId xmlns:a16="http://schemas.microsoft.com/office/drawing/2014/main" id="{CBFB2AD9-CE76-FA8C-DCCB-14581AAED0D9}"/>
              </a:ext>
            </a:extLst>
          </p:cNvPr>
          <p:cNvSpPr/>
          <p:nvPr/>
        </p:nvSpPr>
        <p:spPr>
          <a:xfrm>
            <a:off x="1970388" y="5312574"/>
            <a:ext cx="344167" cy="234530"/>
          </a:xfrm>
          <a:prstGeom prst="rightArrow">
            <a:avLst/>
          </a:pr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D8D8910E-AE8D-9CB9-ACB7-EC762C095230}"/>
              </a:ext>
            </a:extLst>
          </p:cNvPr>
          <p:cNvSpPr/>
          <p:nvPr/>
        </p:nvSpPr>
        <p:spPr>
          <a:xfrm>
            <a:off x="4084416" y="5332583"/>
            <a:ext cx="344167" cy="234530"/>
          </a:xfrm>
          <a:prstGeom prst="rightArrow">
            <a:avLst/>
          </a:pr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ontent Placeholder 2">
            <a:extLst>
              <a:ext uri="{FF2B5EF4-FFF2-40B4-BE49-F238E27FC236}">
                <a16:creationId xmlns:a16="http://schemas.microsoft.com/office/drawing/2014/main" id="{C86C85CB-F3DD-3509-5045-E79D8703B44A}"/>
              </a:ext>
            </a:extLst>
          </p:cNvPr>
          <p:cNvSpPr txBox="1">
            <a:spLocks/>
          </p:cNvSpPr>
          <p:nvPr/>
        </p:nvSpPr>
        <p:spPr>
          <a:xfrm>
            <a:off x="348038" y="4514675"/>
            <a:ext cx="6841745" cy="355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Neuroimaging genomics dementia risk prediction</a:t>
            </a:r>
          </a:p>
        </p:txBody>
      </p:sp>
      <p:sp>
        <p:nvSpPr>
          <p:cNvPr id="58" name="TextBox 57">
            <a:extLst>
              <a:ext uri="{FF2B5EF4-FFF2-40B4-BE49-F238E27FC236}">
                <a16:creationId xmlns:a16="http://schemas.microsoft.com/office/drawing/2014/main" id="{EC6D0A18-3ED1-2D83-3657-20A0AC154E65}"/>
              </a:ext>
            </a:extLst>
          </p:cNvPr>
          <p:cNvSpPr txBox="1"/>
          <p:nvPr/>
        </p:nvSpPr>
        <p:spPr>
          <a:xfrm>
            <a:off x="367581" y="4900957"/>
            <a:ext cx="1823290" cy="404983"/>
          </a:xfrm>
          <a:prstGeom prst="rect">
            <a:avLst/>
          </a:prstGeom>
          <a:noFill/>
          <a:ln>
            <a:noFill/>
          </a:ln>
        </p:spPr>
        <p:txBody>
          <a:bodyPr wrap="square" lIns="45720" tIns="18288" rIns="45720" bIns="9144"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Neuroimaging</a:t>
            </a:r>
            <a:b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Genomics</a:t>
            </a:r>
          </a:p>
        </p:txBody>
      </p:sp>
      <p:pic>
        <p:nvPicPr>
          <p:cNvPr id="59" name="Picture 4" descr="Dementia">
            <a:extLst>
              <a:ext uri="{FF2B5EF4-FFF2-40B4-BE49-F238E27FC236}">
                <a16:creationId xmlns:a16="http://schemas.microsoft.com/office/drawing/2014/main" id="{D7E85218-F789-6E6B-59DE-40E9EDC90C0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000" r="3621"/>
          <a:stretch/>
        </p:blipFill>
        <p:spPr bwMode="auto">
          <a:xfrm>
            <a:off x="495744" y="5309751"/>
            <a:ext cx="662986" cy="61505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E73733AB-0A9D-A4E4-55B8-226218A8BE3C}"/>
              </a:ext>
            </a:extLst>
          </p:cNvPr>
          <p:cNvSpPr txBox="1"/>
          <p:nvPr/>
        </p:nvSpPr>
        <p:spPr>
          <a:xfrm>
            <a:off x="1248191" y="5461435"/>
            <a:ext cx="379109" cy="2462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ymbol" panose="020B0502040204020203" pitchFamily="34" charset="0"/>
                <a:ea typeface="DengXian" panose="02010600030101010101" pitchFamily="2" charset="-122"/>
                <a:cs typeface="Times New Roman" panose="02020603050405020304" pitchFamily="18" charset="0"/>
              </a:rPr>
              <a: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1E2CE145-9239-365C-CF48-A99B8D4C2E9F}"/>
              </a:ext>
            </a:extLst>
          </p:cNvPr>
          <p:cNvGrpSpPr/>
          <p:nvPr/>
        </p:nvGrpSpPr>
        <p:grpSpPr>
          <a:xfrm rot="5400000">
            <a:off x="1324593" y="5474855"/>
            <a:ext cx="647791" cy="333532"/>
            <a:chOff x="1261608" y="3726656"/>
            <a:chExt cx="647791" cy="333532"/>
          </a:xfrm>
        </p:grpSpPr>
        <p:pic>
          <p:nvPicPr>
            <p:cNvPr id="70" name="Picture 69">
              <a:extLst>
                <a:ext uri="{FF2B5EF4-FFF2-40B4-BE49-F238E27FC236}">
                  <a16:creationId xmlns:a16="http://schemas.microsoft.com/office/drawing/2014/main" id="{A31D46B4-6745-1F4D-6F9E-8314C22AC217}"/>
                </a:ext>
              </a:extLst>
            </p:cNvPr>
            <p:cNvPicPr>
              <a:picLocks noChangeAspect="1"/>
            </p:cNvPicPr>
            <p:nvPr/>
          </p:nvPicPr>
          <p:blipFill rotWithShape="1">
            <a:blip r:embed="rId10">
              <a:duotone>
                <a:prstClr val="black"/>
                <a:schemeClr val="tx2">
                  <a:tint val="45000"/>
                  <a:satMod val="400000"/>
                </a:schemeClr>
              </a:duotone>
            </a:blip>
            <a:srcRect l="51933" r="14071"/>
            <a:stretch/>
          </p:blipFill>
          <p:spPr>
            <a:xfrm rot="16200000">
              <a:off x="1504540" y="3483725"/>
              <a:ext cx="161928" cy="647790"/>
            </a:xfrm>
            <a:prstGeom prst="rect">
              <a:avLst/>
            </a:prstGeom>
          </p:spPr>
        </p:pic>
        <p:pic>
          <p:nvPicPr>
            <p:cNvPr id="71" name="Picture 70">
              <a:extLst>
                <a:ext uri="{FF2B5EF4-FFF2-40B4-BE49-F238E27FC236}">
                  <a16:creationId xmlns:a16="http://schemas.microsoft.com/office/drawing/2014/main" id="{6C2EA55E-2BC8-7BDA-D601-ECE6AB7ADE98}"/>
                </a:ext>
              </a:extLst>
            </p:cNvPr>
            <p:cNvPicPr>
              <a:picLocks noChangeAspect="1"/>
            </p:cNvPicPr>
            <p:nvPr/>
          </p:nvPicPr>
          <p:blipFill rotWithShape="1">
            <a:blip r:embed="rId10">
              <a:duotone>
                <a:prstClr val="black"/>
                <a:schemeClr val="tx2">
                  <a:tint val="45000"/>
                  <a:satMod val="400000"/>
                </a:schemeClr>
              </a:duotone>
            </a:blip>
            <a:srcRect r="66005"/>
            <a:stretch/>
          </p:blipFill>
          <p:spPr>
            <a:xfrm rot="16200000">
              <a:off x="1500098" y="3659772"/>
              <a:ext cx="161926" cy="638905"/>
            </a:xfrm>
            <a:prstGeom prst="rect">
              <a:avLst/>
            </a:prstGeom>
          </p:spPr>
        </p:pic>
      </p:grpSp>
      <p:sp>
        <p:nvSpPr>
          <p:cNvPr id="90" name="TextBox 89">
            <a:extLst>
              <a:ext uri="{FF2B5EF4-FFF2-40B4-BE49-F238E27FC236}">
                <a16:creationId xmlns:a16="http://schemas.microsoft.com/office/drawing/2014/main" id="{1C68684F-5183-7B86-4F4A-C93B36E2ADCC}"/>
              </a:ext>
            </a:extLst>
          </p:cNvPr>
          <p:cNvSpPr txBox="1"/>
          <p:nvPr/>
        </p:nvSpPr>
        <p:spPr>
          <a:xfrm>
            <a:off x="1957106" y="4914198"/>
            <a:ext cx="4471666" cy="290721"/>
          </a:xfrm>
          <a:prstGeom prst="rect">
            <a:avLst/>
          </a:prstGeom>
          <a:noFill/>
        </p:spPr>
        <p:txBody>
          <a:bodyPr wrap="square" rtlCol="0">
            <a:spAutoFit/>
          </a:bodyPr>
          <a:lstStyle/>
          <a:p>
            <a:pPr marL="0" marR="0" lvl="0" indent="0" algn="ctr" defTabSz="914400" rtl="0" eaLnBrk="1" fontAlgn="auto" latinLnBrk="0" hangingPunct="1">
              <a:lnSpc>
                <a:spcPts val="152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Multi-level Multi-modal feature fusion</a:t>
            </a:r>
          </a:p>
        </p:txBody>
      </p:sp>
      <p:pic>
        <p:nvPicPr>
          <p:cNvPr id="9" name="Picture 2" descr="Figure 3. Transaxial FDG-PET images of a normal control subject and a patient with mild AD. Note severe hypometabolism (yellow and blue cortical regions) in association and limbic cortex. These are the typically involved brain regions that define the FDG endophenotype of AD. They include posteriomedial parietal (precuneus), lateral parietal, lateral temporal, and medial temporal lobes. This pattern slowly worsens in parallel with symptoms and is well correlated at autopsy with AD pathologic diagnosis.">
            <a:extLst>
              <a:ext uri="{FF2B5EF4-FFF2-40B4-BE49-F238E27FC236}">
                <a16:creationId xmlns:a16="http://schemas.microsoft.com/office/drawing/2014/main" id="{2DD4360E-A0A8-3DA3-1D85-5EA6ED857FC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1243" t="3911" r="36393" b="52712"/>
          <a:stretch/>
        </p:blipFill>
        <p:spPr bwMode="auto">
          <a:xfrm>
            <a:off x="1094440" y="1851169"/>
            <a:ext cx="513412" cy="564394"/>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25">
            <a:extLst>
              <a:ext uri="{FF2B5EF4-FFF2-40B4-BE49-F238E27FC236}">
                <a16:creationId xmlns:a16="http://schemas.microsoft.com/office/drawing/2014/main" id="{6EABC143-C729-BFB1-A62C-1E6B2E120969}"/>
              </a:ext>
            </a:extLst>
          </p:cNvPr>
          <p:cNvSpPr>
            <a:spLocks noGrp="1"/>
          </p:cNvSpPr>
          <p:nvPr>
            <p:ph idx="1"/>
          </p:nvPr>
        </p:nvSpPr>
        <p:spPr>
          <a:xfrm>
            <a:off x="1385505" y="6354806"/>
            <a:ext cx="6107411" cy="363116"/>
          </a:xfrm>
        </p:spPr>
        <p:txBody>
          <a:bodyPr>
            <a:normAutofit lnSpcReduction="10000"/>
          </a:bodyPr>
          <a:lstStyle/>
          <a:p>
            <a:endParaRPr lang="en-US"/>
          </a:p>
        </p:txBody>
      </p:sp>
      <p:sp>
        <p:nvSpPr>
          <p:cNvPr id="40" name="Content Placeholder 2">
            <a:extLst>
              <a:ext uri="{FF2B5EF4-FFF2-40B4-BE49-F238E27FC236}">
                <a16:creationId xmlns:a16="http://schemas.microsoft.com/office/drawing/2014/main" id="{91B825A5-2D1C-A43C-3502-B85D6B658982}"/>
              </a:ext>
            </a:extLst>
          </p:cNvPr>
          <p:cNvSpPr txBox="1">
            <a:spLocks/>
          </p:cNvSpPr>
          <p:nvPr/>
        </p:nvSpPr>
        <p:spPr>
          <a:xfrm>
            <a:off x="258913" y="946566"/>
            <a:ext cx="6841745" cy="355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Multi-modal Neuroimaging  dementia risk prediction</a:t>
            </a:r>
          </a:p>
        </p:txBody>
      </p:sp>
      <p:pic>
        <p:nvPicPr>
          <p:cNvPr id="41" name="Picture 40">
            <a:extLst>
              <a:ext uri="{FF2B5EF4-FFF2-40B4-BE49-F238E27FC236}">
                <a16:creationId xmlns:a16="http://schemas.microsoft.com/office/drawing/2014/main" id="{8E15E5E2-084D-9C49-D26E-221C73394D1D}"/>
              </a:ext>
            </a:extLst>
          </p:cNvPr>
          <p:cNvPicPr>
            <a:picLocks noChangeAspect="1"/>
          </p:cNvPicPr>
          <p:nvPr/>
        </p:nvPicPr>
        <p:blipFill rotWithShape="1">
          <a:blip r:embed="rId12">
            <a:extLst>
              <a:ext uri="{28A0092B-C50C-407E-A947-70E740481C1C}">
                <a14:useLocalDpi xmlns:a14="http://schemas.microsoft.com/office/drawing/2010/main" val="0"/>
              </a:ext>
            </a:extLst>
          </a:blip>
          <a:srcRect t="5586" b="5586"/>
          <a:stretch/>
        </p:blipFill>
        <p:spPr>
          <a:xfrm rot="10800000" flipH="1" flipV="1">
            <a:off x="5267429" y="1943021"/>
            <a:ext cx="945440" cy="625722"/>
          </a:xfrm>
          <a:prstGeom prst="rect">
            <a:avLst/>
          </a:prstGeom>
          <a:ln w="12700">
            <a:solidFill>
              <a:schemeClr val="tx2"/>
            </a:solidFill>
          </a:ln>
        </p:spPr>
      </p:pic>
      <p:pic>
        <p:nvPicPr>
          <p:cNvPr id="44" name="Content Placeholder 11">
            <a:extLst>
              <a:ext uri="{FF2B5EF4-FFF2-40B4-BE49-F238E27FC236}">
                <a16:creationId xmlns:a16="http://schemas.microsoft.com/office/drawing/2014/main" id="{B392AFAE-A7B7-94D1-EC41-2F8A5DEFFF3C}"/>
              </a:ext>
            </a:extLst>
          </p:cNvPr>
          <p:cNvPicPr>
            <a:picLocks noChangeAspect="1"/>
          </p:cNvPicPr>
          <p:nvPr/>
        </p:nvPicPr>
        <p:blipFill rotWithShape="1">
          <a:blip r:embed="rId9"/>
          <a:srcRect l="80405" t="18621" r="10990" b="32690"/>
          <a:stretch/>
        </p:blipFill>
        <p:spPr>
          <a:xfrm>
            <a:off x="4731730" y="5272649"/>
            <a:ext cx="707887" cy="602351"/>
          </a:xfrm>
          <a:prstGeom prst="rect">
            <a:avLst/>
          </a:prstGeom>
          <a:ln w="12700">
            <a:solidFill>
              <a:schemeClr val="tx2"/>
            </a:solidFill>
          </a:ln>
        </p:spPr>
      </p:pic>
      <p:pic>
        <p:nvPicPr>
          <p:cNvPr id="45" name="Picture 44">
            <a:extLst>
              <a:ext uri="{FF2B5EF4-FFF2-40B4-BE49-F238E27FC236}">
                <a16:creationId xmlns:a16="http://schemas.microsoft.com/office/drawing/2014/main" id="{14923ACF-8F7D-1FBC-4B54-8043D3C7C99C}"/>
              </a:ext>
            </a:extLst>
          </p:cNvPr>
          <p:cNvPicPr>
            <a:picLocks noChangeAspect="1"/>
          </p:cNvPicPr>
          <p:nvPr/>
        </p:nvPicPr>
        <p:blipFill rotWithShape="1">
          <a:blip r:embed="rId12">
            <a:extLst>
              <a:ext uri="{28A0092B-C50C-407E-A947-70E740481C1C}">
                <a14:useLocalDpi xmlns:a14="http://schemas.microsoft.com/office/drawing/2010/main" val="0"/>
              </a:ext>
            </a:extLst>
          </a:blip>
          <a:srcRect t="5586" b="5586"/>
          <a:stretch/>
        </p:blipFill>
        <p:spPr>
          <a:xfrm rot="10800000" flipH="1" flipV="1">
            <a:off x="5532948" y="5287634"/>
            <a:ext cx="728533" cy="625722"/>
          </a:xfrm>
          <a:prstGeom prst="rect">
            <a:avLst/>
          </a:prstGeom>
          <a:ln w="12700">
            <a:solidFill>
              <a:schemeClr val="tx2"/>
            </a:solidFill>
          </a:ln>
        </p:spPr>
      </p:pic>
      <p:sp>
        <p:nvSpPr>
          <p:cNvPr id="63" name="Content Placeholder 2">
            <a:extLst>
              <a:ext uri="{FF2B5EF4-FFF2-40B4-BE49-F238E27FC236}">
                <a16:creationId xmlns:a16="http://schemas.microsoft.com/office/drawing/2014/main" id="{03F3BBA8-2731-41A5-8545-00BF8238156A}"/>
              </a:ext>
            </a:extLst>
          </p:cNvPr>
          <p:cNvSpPr txBox="1">
            <a:spLocks/>
          </p:cNvSpPr>
          <p:nvPr/>
        </p:nvSpPr>
        <p:spPr>
          <a:xfrm>
            <a:off x="9682921" y="871009"/>
            <a:ext cx="2419006" cy="4496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Feature Importance</a:t>
            </a:r>
          </a:p>
        </p:txBody>
      </p:sp>
      <p:cxnSp>
        <p:nvCxnSpPr>
          <p:cNvPr id="67" name="Straight Connector 66">
            <a:extLst>
              <a:ext uri="{FF2B5EF4-FFF2-40B4-BE49-F238E27FC236}">
                <a16:creationId xmlns:a16="http://schemas.microsoft.com/office/drawing/2014/main" id="{38C8DE95-9A2F-AE4D-257A-1425209B1F46}"/>
              </a:ext>
            </a:extLst>
          </p:cNvPr>
          <p:cNvCxnSpPr/>
          <p:nvPr/>
        </p:nvCxnSpPr>
        <p:spPr>
          <a:xfrm>
            <a:off x="6579106" y="871009"/>
            <a:ext cx="0" cy="5218832"/>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E9B02CD-3D80-E54D-8FD1-B1D49686E2A8}"/>
              </a:ext>
            </a:extLst>
          </p:cNvPr>
          <p:cNvCxnSpPr/>
          <p:nvPr/>
        </p:nvCxnSpPr>
        <p:spPr>
          <a:xfrm>
            <a:off x="9628818" y="871009"/>
            <a:ext cx="0" cy="5218832"/>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17DB8AA-341F-2BFE-6533-E698F8DC97E0}"/>
              </a:ext>
            </a:extLst>
          </p:cNvPr>
          <p:cNvGrpSpPr/>
          <p:nvPr/>
        </p:nvGrpSpPr>
        <p:grpSpPr>
          <a:xfrm>
            <a:off x="9959974" y="1290441"/>
            <a:ext cx="1806164" cy="4795022"/>
            <a:chOff x="3274246" y="648039"/>
            <a:chExt cx="2846653" cy="5524914"/>
          </a:xfrm>
        </p:grpSpPr>
        <p:pic>
          <p:nvPicPr>
            <p:cNvPr id="25" name="Picture 24">
              <a:extLst>
                <a:ext uri="{FF2B5EF4-FFF2-40B4-BE49-F238E27FC236}">
                  <a16:creationId xmlns:a16="http://schemas.microsoft.com/office/drawing/2014/main" id="{48F9FE59-F4CE-E82A-D47C-137020344D5B}"/>
                </a:ext>
              </a:extLst>
            </p:cNvPr>
            <p:cNvPicPr>
              <a:picLocks noChangeAspect="1"/>
            </p:cNvPicPr>
            <p:nvPr/>
          </p:nvPicPr>
          <p:blipFill rotWithShape="1">
            <a:blip r:embed="rId1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r="59732"/>
            <a:stretch/>
          </p:blipFill>
          <p:spPr>
            <a:xfrm>
              <a:off x="3274246" y="648039"/>
              <a:ext cx="1349455" cy="5524914"/>
            </a:xfrm>
            <a:prstGeom prst="rect">
              <a:avLst/>
            </a:prstGeom>
          </p:spPr>
        </p:pic>
        <p:pic>
          <p:nvPicPr>
            <p:cNvPr id="33" name="Picture 32">
              <a:extLst>
                <a:ext uri="{FF2B5EF4-FFF2-40B4-BE49-F238E27FC236}">
                  <a16:creationId xmlns:a16="http://schemas.microsoft.com/office/drawing/2014/main" id="{B9451B72-E28F-E742-2C29-C51B62F512C9}"/>
                </a:ext>
              </a:extLst>
            </p:cNvPr>
            <p:cNvPicPr>
              <a:picLocks noChangeAspect="1"/>
            </p:cNvPicPr>
            <p:nvPr/>
          </p:nvPicPr>
          <p:blipFill rotWithShape="1">
            <a:blip r:embed="rId1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40849"/>
            <a:stretch/>
          </p:blipFill>
          <p:spPr>
            <a:xfrm>
              <a:off x="4671797" y="648488"/>
              <a:ext cx="1449102" cy="5505011"/>
            </a:xfrm>
            <a:prstGeom prst="rect">
              <a:avLst/>
            </a:prstGeom>
          </p:spPr>
        </p:pic>
      </p:grpSp>
      <p:sp>
        <p:nvSpPr>
          <p:cNvPr id="54" name="Rectangle: Rounded Corners 53">
            <a:extLst>
              <a:ext uri="{FF2B5EF4-FFF2-40B4-BE49-F238E27FC236}">
                <a16:creationId xmlns:a16="http://schemas.microsoft.com/office/drawing/2014/main" id="{28AD2C62-38DA-8BF8-B149-2C3C596DE5F4}"/>
              </a:ext>
            </a:extLst>
          </p:cNvPr>
          <p:cNvSpPr/>
          <p:nvPr/>
        </p:nvSpPr>
        <p:spPr>
          <a:xfrm>
            <a:off x="254504" y="3110506"/>
            <a:ext cx="6269740" cy="1402978"/>
          </a:xfrm>
          <a:prstGeom prst="roundRect">
            <a:avLst>
              <a:gd name="adj" fmla="val 6518"/>
            </a:avLst>
          </a:prstGeom>
          <a:noFill/>
          <a:ln w="19050" cap="flat" cmpd="sng" algn="ctr">
            <a:solidFill>
              <a:srgbClr val="5B9BD5"/>
            </a:solidFill>
            <a:prstDash val="solid"/>
            <a:miter lim="800000"/>
          </a:ln>
          <a:effectLst/>
        </p:spPr>
        <p:txBody>
          <a:bodyPr tIns="0" bIns="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2400" b="0" u="sng" strike="noStrike" kern="0" cap="none" spc="0" normalizeH="0" baseline="0" noProof="0">
              <a:ln>
                <a:noFill/>
              </a:ln>
              <a:solidFill>
                <a:srgbClr val="9D7E37"/>
              </a:solidFill>
              <a:effectLst/>
              <a:uLnTx/>
              <a:uFillTx/>
              <a:latin typeface="Calibri" panose="020F0502020204030204"/>
              <a:ea typeface="+mn-ea"/>
              <a:cs typeface="+mn-cs"/>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kumimoji="0" lang="en-CA" sz="2400" b="0" u="sng" strike="noStrike" kern="0" cap="none" spc="0" normalizeH="0" baseline="0" noProof="0">
              <a:ln>
                <a:noFill/>
              </a:ln>
              <a:solidFill>
                <a:srgbClr val="9D7E37"/>
              </a:solidFill>
              <a:effectLst/>
              <a:uLnTx/>
              <a:uFillTx/>
              <a:latin typeface="Calibri" panose="020F0502020204030204"/>
              <a:ea typeface="+mn-ea"/>
              <a:cs typeface="+mn-cs"/>
            </a:endParaRPr>
          </a:p>
        </p:txBody>
      </p:sp>
      <p:sp>
        <p:nvSpPr>
          <p:cNvPr id="62" name="Arrow: Right 61">
            <a:extLst>
              <a:ext uri="{FF2B5EF4-FFF2-40B4-BE49-F238E27FC236}">
                <a16:creationId xmlns:a16="http://schemas.microsoft.com/office/drawing/2014/main" id="{64A2B414-E958-D2C5-4246-2DAF199C36D5}"/>
              </a:ext>
            </a:extLst>
          </p:cNvPr>
          <p:cNvSpPr/>
          <p:nvPr/>
        </p:nvSpPr>
        <p:spPr>
          <a:xfrm>
            <a:off x="2915476" y="3810353"/>
            <a:ext cx="345743" cy="219736"/>
          </a:xfrm>
          <a:prstGeom prst="rightArrow">
            <a:avLst/>
          </a:prstGeom>
          <a:solidFill>
            <a:srgbClr val="9D7E37"/>
          </a:solidFill>
          <a:ln w="19050" cap="flat" cmpd="sng" algn="ctr">
            <a:solidFill>
              <a:srgbClr val="9D7E3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Arrow: Right 64">
            <a:extLst>
              <a:ext uri="{FF2B5EF4-FFF2-40B4-BE49-F238E27FC236}">
                <a16:creationId xmlns:a16="http://schemas.microsoft.com/office/drawing/2014/main" id="{81DF0AEF-6D07-8A06-05DF-D53EDA1E5880}"/>
              </a:ext>
            </a:extLst>
          </p:cNvPr>
          <p:cNvSpPr/>
          <p:nvPr/>
        </p:nvSpPr>
        <p:spPr>
          <a:xfrm>
            <a:off x="4656258" y="3784488"/>
            <a:ext cx="286924" cy="261924"/>
          </a:xfrm>
          <a:prstGeom prst="rightArrow">
            <a:avLst/>
          </a:prstGeom>
          <a:solidFill>
            <a:srgbClr val="9D7E37"/>
          </a:solidFill>
          <a:ln w="19050" cap="flat" cmpd="sng" algn="ctr">
            <a:solidFill>
              <a:srgbClr val="9D7E3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76E70246-DD65-2BE7-8F79-880FED85D8E1}"/>
              </a:ext>
            </a:extLst>
          </p:cNvPr>
          <p:cNvGrpSpPr/>
          <p:nvPr/>
        </p:nvGrpSpPr>
        <p:grpSpPr>
          <a:xfrm>
            <a:off x="367581" y="3197073"/>
            <a:ext cx="2411078" cy="1138560"/>
            <a:chOff x="1412804" y="1816658"/>
            <a:chExt cx="2987107" cy="1341369"/>
          </a:xfrm>
        </p:grpSpPr>
        <p:pic>
          <p:nvPicPr>
            <p:cNvPr id="86" name="Picture 85" descr="Background pattern&#10;&#10;Description automatically generated">
              <a:extLst>
                <a:ext uri="{FF2B5EF4-FFF2-40B4-BE49-F238E27FC236}">
                  <a16:creationId xmlns:a16="http://schemas.microsoft.com/office/drawing/2014/main" id="{432CA42C-4B73-3DA8-6435-A342AA3FB999}"/>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682010" y="2281726"/>
              <a:ext cx="1066800" cy="876301"/>
            </a:xfrm>
            <a:prstGeom prst="rect">
              <a:avLst/>
            </a:prstGeom>
          </p:spPr>
        </p:pic>
        <p:grpSp>
          <p:nvGrpSpPr>
            <p:cNvPr id="89" name="Group 88">
              <a:extLst>
                <a:ext uri="{FF2B5EF4-FFF2-40B4-BE49-F238E27FC236}">
                  <a16:creationId xmlns:a16="http://schemas.microsoft.com/office/drawing/2014/main" id="{97B1DA39-DEF2-FC3F-8458-AF9FEB9BE8F3}"/>
                </a:ext>
              </a:extLst>
            </p:cNvPr>
            <p:cNvGrpSpPr/>
            <p:nvPr/>
          </p:nvGrpSpPr>
          <p:grpSpPr>
            <a:xfrm>
              <a:off x="3323586" y="2271541"/>
              <a:ext cx="1076325" cy="876301"/>
              <a:chOff x="10610850" y="1577606"/>
              <a:chExt cx="1076325" cy="876301"/>
            </a:xfrm>
          </p:grpSpPr>
          <p:pic>
            <p:nvPicPr>
              <p:cNvPr id="94" name="Picture 93" descr="Background pattern&#10;&#10;Description automatically generated">
                <a:extLst>
                  <a:ext uri="{FF2B5EF4-FFF2-40B4-BE49-F238E27FC236}">
                    <a16:creationId xmlns:a16="http://schemas.microsoft.com/office/drawing/2014/main" id="{19EB0CC0-AEC1-96B9-71B0-72F8DA36BE91}"/>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0610850" y="1577606"/>
                <a:ext cx="1066800" cy="876301"/>
              </a:xfrm>
              <a:prstGeom prst="rect">
                <a:avLst/>
              </a:prstGeom>
            </p:spPr>
          </p:pic>
          <p:pic>
            <p:nvPicPr>
              <p:cNvPr id="95" name="Picture 94" descr="Background pattern&#10;&#10;Description automatically generated">
                <a:extLst>
                  <a:ext uri="{FF2B5EF4-FFF2-40B4-BE49-F238E27FC236}">
                    <a16:creationId xmlns:a16="http://schemas.microsoft.com/office/drawing/2014/main" id="{E06C6BE4-C510-B4FC-1720-CAF704B2A37E}"/>
                  </a:ext>
                </a:extLst>
              </p:cNvPr>
              <p:cNvPicPr>
                <a:picLocks noChangeAspect="1"/>
              </p:cNvPicPr>
              <p:nvPr/>
            </p:nvPicPr>
            <p:blipFill rotWithShape="1">
              <a:blip r:embed="rId16"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10620375" y="1577607"/>
                <a:ext cx="1066800" cy="876300"/>
              </a:xfrm>
              <a:prstGeom prst="rect">
                <a:avLst/>
              </a:prstGeom>
            </p:spPr>
          </p:pic>
        </p:grpSp>
        <p:sp>
          <p:nvSpPr>
            <p:cNvPr id="91" name="Arrow: Right 90">
              <a:extLst>
                <a:ext uri="{FF2B5EF4-FFF2-40B4-BE49-F238E27FC236}">
                  <a16:creationId xmlns:a16="http://schemas.microsoft.com/office/drawing/2014/main" id="{058D4CC3-86A1-1D2B-B4F0-1447E5423F9A}"/>
                </a:ext>
              </a:extLst>
            </p:cNvPr>
            <p:cNvSpPr/>
            <p:nvPr/>
          </p:nvSpPr>
          <p:spPr>
            <a:xfrm>
              <a:off x="2878826" y="2626641"/>
              <a:ext cx="314562" cy="226482"/>
            </a:xfrm>
            <a:prstGeom prst="rightArrow">
              <a:avLst/>
            </a:prstGeom>
            <a:solidFill>
              <a:srgbClr val="FFFFFF"/>
            </a:solidFill>
            <a:ln w="19050" cap="flat" cmpd="sng" algn="ctr">
              <a:solidFill>
                <a:srgbClr val="9D7E3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04C1E6D1-5341-563F-699E-B9460B0C36FD}"/>
                </a:ext>
              </a:extLst>
            </p:cNvPr>
            <p:cNvSpPr txBox="1"/>
            <p:nvPr/>
          </p:nvSpPr>
          <p:spPr>
            <a:xfrm>
              <a:off x="1412804" y="1816658"/>
              <a:ext cx="2890535" cy="3693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u="none" strike="noStrike" kern="0" cap="none" spc="0" normalizeH="0" baseline="0" noProof="0" dirty="0">
                  <a:ln>
                    <a:noFill/>
                  </a:ln>
                  <a:solidFill>
                    <a:srgbClr val="9D7E37"/>
                  </a:solidFill>
                  <a:effectLst/>
                  <a:uLnTx/>
                  <a:uFillTx/>
                  <a:latin typeface="Calibri" panose="020F0502020204030204"/>
                </a:rPr>
                <a:t>Cortical Surface </a:t>
              </a:r>
              <a:r>
                <a:rPr kumimoji="0" lang="en-US" altLang="zh-CN" sz="1800" b="0" u="none" strike="noStrike" kern="0" cap="none" spc="0" normalizeH="0" baseline="0" noProof="0" dirty="0">
                  <a:ln>
                    <a:noFill/>
                  </a:ln>
                  <a:solidFill>
                    <a:srgbClr val="9D7E37"/>
                  </a:solidFill>
                  <a:effectLst/>
                  <a:uLnTx/>
                  <a:uFillTx/>
                  <a:latin typeface="Calibri" panose="020F0502020204030204"/>
                </a:rPr>
                <a:t>C</a:t>
              </a:r>
              <a:r>
                <a:rPr kumimoji="0" lang="en-US" sz="1800" b="0" u="none" strike="noStrike" kern="0" cap="none" spc="0" normalizeH="0" baseline="0" noProof="0" dirty="0">
                  <a:ln>
                    <a:noFill/>
                  </a:ln>
                  <a:solidFill>
                    <a:srgbClr val="9D7E37"/>
                  </a:solidFill>
                  <a:effectLst/>
                  <a:uLnTx/>
                  <a:uFillTx/>
                  <a:latin typeface="Calibri" panose="020F0502020204030204"/>
                </a:rPr>
                <a:t>onstruction</a:t>
              </a:r>
            </a:p>
          </p:txBody>
        </p:sp>
      </p:grpSp>
      <p:grpSp>
        <p:nvGrpSpPr>
          <p:cNvPr id="98" name="Group 97">
            <a:extLst>
              <a:ext uri="{FF2B5EF4-FFF2-40B4-BE49-F238E27FC236}">
                <a16:creationId xmlns:a16="http://schemas.microsoft.com/office/drawing/2014/main" id="{9852142F-EFA1-CB0C-500F-9837EE7EB099}"/>
              </a:ext>
            </a:extLst>
          </p:cNvPr>
          <p:cNvGrpSpPr/>
          <p:nvPr/>
        </p:nvGrpSpPr>
        <p:grpSpPr>
          <a:xfrm>
            <a:off x="5169966" y="3671378"/>
            <a:ext cx="1283915" cy="786127"/>
            <a:chOff x="10135958" y="4709426"/>
            <a:chExt cx="1590654" cy="983350"/>
          </a:xfrm>
        </p:grpSpPr>
        <p:pic>
          <p:nvPicPr>
            <p:cNvPr id="99" name="Picture 98">
              <a:extLst>
                <a:ext uri="{FF2B5EF4-FFF2-40B4-BE49-F238E27FC236}">
                  <a16:creationId xmlns:a16="http://schemas.microsoft.com/office/drawing/2014/main" id="{64D999F4-7BEC-6D61-6733-4BADF567D895}"/>
                </a:ext>
              </a:extLst>
            </p:cNvPr>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71434" y="4709426"/>
              <a:ext cx="755178" cy="932346"/>
            </a:xfrm>
            <a:prstGeom prst="rect">
              <a:avLst/>
            </a:prstGeom>
          </p:spPr>
        </p:pic>
        <p:pic>
          <p:nvPicPr>
            <p:cNvPr id="100" name="Picture 99">
              <a:extLst>
                <a:ext uri="{FF2B5EF4-FFF2-40B4-BE49-F238E27FC236}">
                  <a16:creationId xmlns:a16="http://schemas.microsoft.com/office/drawing/2014/main" id="{53F8084A-0EFC-C5AD-52EC-4182841D814F}"/>
                </a:ext>
              </a:extLst>
            </p:cNvPr>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135958" y="4727087"/>
              <a:ext cx="788413" cy="965689"/>
            </a:xfrm>
            <a:prstGeom prst="rect">
              <a:avLst/>
            </a:prstGeom>
          </p:spPr>
        </p:pic>
      </p:grpSp>
      <p:sp>
        <p:nvSpPr>
          <p:cNvPr id="101" name="TextBox 100">
            <a:extLst>
              <a:ext uri="{FF2B5EF4-FFF2-40B4-BE49-F238E27FC236}">
                <a16:creationId xmlns:a16="http://schemas.microsoft.com/office/drawing/2014/main" id="{7012B97F-1A1F-A023-32F3-8CEF365B65DC}"/>
              </a:ext>
            </a:extLst>
          </p:cNvPr>
          <p:cNvSpPr txBox="1"/>
          <p:nvPr/>
        </p:nvSpPr>
        <p:spPr>
          <a:xfrm>
            <a:off x="4536613" y="3077468"/>
            <a:ext cx="2070578" cy="646331"/>
          </a:xfrm>
          <a:prstGeom prst="rect">
            <a:avLst/>
          </a:prstGeom>
          <a:noFill/>
        </p:spPr>
        <p:txBody>
          <a:bodyPr wrap="square" rtlCol="0">
            <a:spAutoFit/>
          </a:bodyPr>
          <a:lstStyle/>
          <a:p>
            <a:pPr algn="ctr" defTabSz="914400"/>
            <a:r>
              <a:rPr lang="en-US" sz="1800" dirty="0">
                <a:solidFill>
                  <a:srgbClr val="9D7E37"/>
                </a:solidFill>
                <a:latin typeface="Calibri" panose="020F0502020204030204"/>
              </a:rPr>
              <a:t>Cortical Feature </a:t>
            </a:r>
            <a:r>
              <a:rPr lang="en-US" altLang="zh-CN" sz="1800" dirty="0">
                <a:solidFill>
                  <a:srgbClr val="9D7E37"/>
                </a:solidFill>
                <a:latin typeface="Calibri" panose="020F0502020204030204"/>
              </a:rPr>
              <a:t>I</a:t>
            </a:r>
            <a:r>
              <a:rPr lang="en-US" sz="1800" dirty="0">
                <a:solidFill>
                  <a:srgbClr val="9D7E37"/>
                </a:solidFill>
                <a:latin typeface="Calibri" panose="020F0502020204030204"/>
              </a:rPr>
              <a:t>mportance</a:t>
            </a:r>
          </a:p>
        </p:txBody>
      </p:sp>
      <p:pic>
        <p:nvPicPr>
          <p:cNvPr id="105" name="Picture 104" descr="A diagram of a network&#10;&#10;Description automatically generated">
            <a:extLst>
              <a:ext uri="{FF2B5EF4-FFF2-40B4-BE49-F238E27FC236}">
                <a16:creationId xmlns:a16="http://schemas.microsoft.com/office/drawing/2014/main" id="{FB8542F7-5930-4816-886E-7D7B12AA4E53}"/>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361266" y="3551357"/>
            <a:ext cx="1133806" cy="871981"/>
          </a:xfrm>
          <a:prstGeom prst="rect">
            <a:avLst/>
          </a:prstGeom>
        </p:spPr>
      </p:pic>
      <p:sp>
        <p:nvSpPr>
          <p:cNvPr id="106" name="TextBox 105">
            <a:extLst>
              <a:ext uri="{FF2B5EF4-FFF2-40B4-BE49-F238E27FC236}">
                <a16:creationId xmlns:a16="http://schemas.microsoft.com/office/drawing/2014/main" id="{31C8B43E-F6E5-F4B3-C2F6-AAA86F97E659}"/>
              </a:ext>
            </a:extLst>
          </p:cNvPr>
          <p:cNvSpPr txBox="1"/>
          <p:nvPr/>
        </p:nvSpPr>
        <p:spPr>
          <a:xfrm>
            <a:off x="2819542" y="3160641"/>
            <a:ext cx="2099642" cy="369332"/>
          </a:xfrm>
          <a:prstGeom prst="rect">
            <a:avLst/>
          </a:prstGeom>
          <a:noFill/>
        </p:spPr>
        <p:txBody>
          <a:bodyPr wrap="square" rtlCol="0">
            <a:spAutoFit/>
          </a:bodyPr>
          <a:lstStyle/>
          <a:p>
            <a:pPr algn="ctr" defTabSz="914400"/>
            <a:r>
              <a:rPr lang="en-US" sz="1800" dirty="0">
                <a:solidFill>
                  <a:srgbClr val="9D7E37"/>
                </a:solidFill>
                <a:latin typeface="Calibri" panose="020F0502020204030204"/>
              </a:rPr>
              <a:t>GCN</a:t>
            </a:r>
          </a:p>
        </p:txBody>
      </p:sp>
      <p:grpSp>
        <p:nvGrpSpPr>
          <p:cNvPr id="11" name="Group 10">
            <a:extLst>
              <a:ext uri="{FF2B5EF4-FFF2-40B4-BE49-F238E27FC236}">
                <a16:creationId xmlns:a16="http://schemas.microsoft.com/office/drawing/2014/main" id="{DC00D33F-61EB-96D1-61C4-C03BE9D91C23}"/>
              </a:ext>
            </a:extLst>
          </p:cNvPr>
          <p:cNvGrpSpPr/>
          <p:nvPr/>
        </p:nvGrpSpPr>
        <p:grpSpPr>
          <a:xfrm flipV="1">
            <a:off x="2454449" y="5080035"/>
            <a:ext cx="1333819" cy="845428"/>
            <a:chOff x="1743042" y="4989925"/>
            <a:chExt cx="1277452" cy="1213597"/>
          </a:xfrm>
        </p:grpSpPr>
        <p:sp>
          <p:nvSpPr>
            <p:cNvPr id="12" name="Rectangle: Rounded Corners 174">
              <a:extLst>
                <a:ext uri="{FF2B5EF4-FFF2-40B4-BE49-F238E27FC236}">
                  <a16:creationId xmlns:a16="http://schemas.microsoft.com/office/drawing/2014/main" id="{68340C3B-8BF6-06FC-AC60-6A236E7717FB}"/>
                </a:ext>
              </a:extLst>
            </p:cNvPr>
            <p:cNvSpPr/>
            <p:nvPr/>
          </p:nvSpPr>
          <p:spPr>
            <a:xfrm rot="16200000">
              <a:off x="1637350" y="5095617"/>
              <a:ext cx="314072" cy="10268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200"/>
            </a:p>
          </p:txBody>
        </p:sp>
        <p:sp>
          <p:nvSpPr>
            <p:cNvPr id="13" name="Rectangle: Rounded Corners 175">
              <a:extLst>
                <a:ext uri="{FF2B5EF4-FFF2-40B4-BE49-F238E27FC236}">
                  <a16:creationId xmlns:a16="http://schemas.microsoft.com/office/drawing/2014/main" id="{4BC14887-914F-14E3-E39A-B9B822AA5969}"/>
                </a:ext>
              </a:extLst>
            </p:cNvPr>
            <p:cNvSpPr/>
            <p:nvPr/>
          </p:nvSpPr>
          <p:spPr>
            <a:xfrm rot="16200000">
              <a:off x="1640657" y="5443562"/>
              <a:ext cx="314072" cy="10722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200"/>
            </a:p>
          </p:txBody>
        </p:sp>
        <p:sp>
          <p:nvSpPr>
            <p:cNvPr id="14" name="Rectangle: Rounded Corners 176">
              <a:extLst>
                <a:ext uri="{FF2B5EF4-FFF2-40B4-BE49-F238E27FC236}">
                  <a16:creationId xmlns:a16="http://schemas.microsoft.com/office/drawing/2014/main" id="{10093888-41B1-5774-9691-ECA1371CF94F}"/>
                </a:ext>
              </a:extLst>
            </p:cNvPr>
            <p:cNvSpPr/>
            <p:nvPr/>
          </p:nvSpPr>
          <p:spPr>
            <a:xfrm rot="16200000">
              <a:off x="1896815" y="5848283"/>
              <a:ext cx="424124" cy="104519"/>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200"/>
            </a:p>
          </p:txBody>
        </p:sp>
        <p:sp>
          <p:nvSpPr>
            <p:cNvPr id="17" name="Trapezoid 16">
              <a:extLst>
                <a:ext uri="{FF2B5EF4-FFF2-40B4-BE49-F238E27FC236}">
                  <a16:creationId xmlns:a16="http://schemas.microsoft.com/office/drawing/2014/main" id="{9E3C70DF-985D-5466-3795-8B993C0BDC85}"/>
                </a:ext>
              </a:extLst>
            </p:cNvPr>
            <p:cNvSpPr/>
            <p:nvPr/>
          </p:nvSpPr>
          <p:spPr>
            <a:xfrm rot="5400000">
              <a:off x="1804308" y="5435731"/>
              <a:ext cx="296652" cy="122446"/>
            </a:xfrm>
            <a:prstGeom prst="trapezoid">
              <a:avLst>
                <a:gd name="adj" fmla="val 22972"/>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99DB258B-F259-9474-B761-47BC02F95833}"/>
                </a:ext>
              </a:extLst>
            </p:cNvPr>
            <p:cNvSpPr/>
            <p:nvPr/>
          </p:nvSpPr>
          <p:spPr>
            <a:xfrm rot="5400000">
              <a:off x="1809632" y="5088184"/>
              <a:ext cx="296652" cy="121330"/>
            </a:xfrm>
            <a:prstGeom prst="trapezoid">
              <a:avLst>
                <a:gd name="adj" fmla="val 25246"/>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179">
              <a:extLst>
                <a:ext uri="{FF2B5EF4-FFF2-40B4-BE49-F238E27FC236}">
                  <a16:creationId xmlns:a16="http://schemas.microsoft.com/office/drawing/2014/main" id="{8E4B3F3C-3C3D-28A3-95C3-6B5564B81C54}"/>
                </a:ext>
              </a:extLst>
            </p:cNvPr>
            <p:cNvSpPr/>
            <p:nvPr/>
          </p:nvSpPr>
          <p:spPr>
            <a:xfrm rot="16200000">
              <a:off x="2011745" y="5108658"/>
              <a:ext cx="185383" cy="9159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200"/>
            </a:p>
          </p:txBody>
        </p:sp>
        <p:sp>
          <p:nvSpPr>
            <p:cNvPr id="31" name="Rectangle: Rounded Corners 180">
              <a:extLst>
                <a:ext uri="{FF2B5EF4-FFF2-40B4-BE49-F238E27FC236}">
                  <a16:creationId xmlns:a16="http://schemas.microsoft.com/office/drawing/2014/main" id="{9731ECF8-5829-1F90-54E5-472B6118CA68}"/>
                </a:ext>
              </a:extLst>
            </p:cNvPr>
            <p:cNvSpPr/>
            <p:nvPr/>
          </p:nvSpPr>
          <p:spPr>
            <a:xfrm rot="16200000">
              <a:off x="2011745" y="5458656"/>
              <a:ext cx="185383" cy="9564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200"/>
            </a:p>
          </p:txBody>
        </p:sp>
        <p:sp>
          <p:nvSpPr>
            <p:cNvPr id="32" name="Trapezoid 31">
              <a:extLst>
                <a:ext uri="{FF2B5EF4-FFF2-40B4-BE49-F238E27FC236}">
                  <a16:creationId xmlns:a16="http://schemas.microsoft.com/office/drawing/2014/main" id="{90711BA4-0E5D-C3EB-306C-A1742722D1C3}"/>
                </a:ext>
              </a:extLst>
            </p:cNvPr>
            <p:cNvSpPr/>
            <p:nvPr/>
          </p:nvSpPr>
          <p:spPr>
            <a:xfrm rot="5400000">
              <a:off x="2057665" y="5835022"/>
              <a:ext cx="409598" cy="122446"/>
            </a:xfrm>
            <a:prstGeom prst="trapezoid">
              <a:avLst>
                <a:gd name="adj" fmla="val 38625"/>
              </a:avLst>
            </a:prstGeom>
            <a:solidFill>
              <a:srgbClr val="5482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82">
              <a:extLst>
                <a:ext uri="{FF2B5EF4-FFF2-40B4-BE49-F238E27FC236}">
                  <a16:creationId xmlns:a16="http://schemas.microsoft.com/office/drawing/2014/main" id="{80F9401F-3791-F0F6-1973-C09E6DC2FA70}"/>
                </a:ext>
              </a:extLst>
            </p:cNvPr>
            <p:cNvSpPr/>
            <p:nvPr/>
          </p:nvSpPr>
          <p:spPr>
            <a:xfrm rot="16200000">
              <a:off x="2301093" y="5837293"/>
              <a:ext cx="199507" cy="95642"/>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200"/>
            </a:p>
          </p:txBody>
        </p:sp>
        <p:sp>
          <p:nvSpPr>
            <p:cNvPr id="39" name="Trapezoid 38">
              <a:extLst>
                <a:ext uri="{FF2B5EF4-FFF2-40B4-BE49-F238E27FC236}">
                  <a16:creationId xmlns:a16="http://schemas.microsoft.com/office/drawing/2014/main" id="{0BB852E6-D06B-D284-8654-CEC677580018}"/>
                </a:ext>
              </a:extLst>
            </p:cNvPr>
            <p:cNvSpPr/>
            <p:nvPr/>
          </p:nvSpPr>
          <p:spPr>
            <a:xfrm rot="5400000">
              <a:off x="2005310" y="5287939"/>
              <a:ext cx="509751" cy="112716"/>
            </a:xfrm>
            <a:prstGeom prst="trapezoid">
              <a:avLst>
                <a:gd name="adj" fmla="val 5373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185">
              <a:extLst>
                <a:ext uri="{FF2B5EF4-FFF2-40B4-BE49-F238E27FC236}">
                  <a16:creationId xmlns:a16="http://schemas.microsoft.com/office/drawing/2014/main" id="{E85512AD-DC98-D1DF-6010-64DD2FE201B0}"/>
                </a:ext>
              </a:extLst>
            </p:cNvPr>
            <p:cNvSpPr/>
            <p:nvPr/>
          </p:nvSpPr>
          <p:spPr>
            <a:xfrm rot="16200000">
              <a:off x="2586255" y="6038614"/>
              <a:ext cx="246223" cy="83594"/>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200"/>
            </a:p>
          </p:txBody>
        </p:sp>
        <p:sp>
          <p:nvSpPr>
            <p:cNvPr id="43" name="Rectangle: Rounded Corners 187">
              <a:extLst>
                <a:ext uri="{FF2B5EF4-FFF2-40B4-BE49-F238E27FC236}">
                  <a16:creationId xmlns:a16="http://schemas.microsoft.com/office/drawing/2014/main" id="{DC9D1750-0E35-0CF3-0B69-33C4741BCE0A}"/>
                </a:ext>
              </a:extLst>
            </p:cNvPr>
            <p:cNvSpPr/>
            <p:nvPr/>
          </p:nvSpPr>
          <p:spPr>
            <a:xfrm rot="16200000">
              <a:off x="2277738" y="5328373"/>
              <a:ext cx="246222" cy="95643"/>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200"/>
            </a:p>
          </p:txBody>
        </p:sp>
        <p:sp>
          <p:nvSpPr>
            <p:cNvPr id="46" name="Trapezoid 45">
              <a:extLst>
                <a:ext uri="{FF2B5EF4-FFF2-40B4-BE49-F238E27FC236}">
                  <a16:creationId xmlns:a16="http://schemas.microsoft.com/office/drawing/2014/main" id="{D432DA5E-BC0E-511A-23AD-9FA69E89118A}"/>
                </a:ext>
              </a:extLst>
            </p:cNvPr>
            <p:cNvSpPr/>
            <p:nvPr/>
          </p:nvSpPr>
          <p:spPr>
            <a:xfrm rot="5400000">
              <a:off x="2292165" y="5574230"/>
              <a:ext cx="537408" cy="112716"/>
            </a:xfrm>
            <a:prstGeom prst="trapezoid">
              <a:avLst>
                <a:gd name="adj" fmla="val 5447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190">
              <a:extLst>
                <a:ext uri="{FF2B5EF4-FFF2-40B4-BE49-F238E27FC236}">
                  <a16:creationId xmlns:a16="http://schemas.microsoft.com/office/drawing/2014/main" id="{00AE89D1-5235-BC34-F8C3-7A97918FCA3D}"/>
                </a:ext>
              </a:extLst>
            </p:cNvPr>
            <p:cNvSpPr/>
            <p:nvPr/>
          </p:nvSpPr>
          <p:spPr>
            <a:xfrm rot="16200000">
              <a:off x="2582754" y="5591292"/>
              <a:ext cx="246222" cy="95643"/>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200"/>
            </a:p>
          </p:txBody>
        </p:sp>
        <p:sp>
          <p:nvSpPr>
            <p:cNvPr id="48" name="Trapezoid 47">
              <a:extLst>
                <a:ext uri="{FF2B5EF4-FFF2-40B4-BE49-F238E27FC236}">
                  <a16:creationId xmlns:a16="http://schemas.microsoft.com/office/drawing/2014/main" id="{97D1C387-1048-DD98-03BA-81B017E7BB9C}"/>
                </a:ext>
              </a:extLst>
            </p:cNvPr>
            <p:cNvSpPr/>
            <p:nvPr/>
          </p:nvSpPr>
          <p:spPr>
            <a:xfrm rot="5400000">
              <a:off x="2578494" y="5813027"/>
              <a:ext cx="537408" cy="93696"/>
            </a:xfrm>
            <a:prstGeom prst="trapezoid">
              <a:avLst>
                <a:gd name="adj" fmla="val 6730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256">
              <a:extLst>
                <a:ext uri="{FF2B5EF4-FFF2-40B4-BE49-F238E27FC236}">
                  <a16:creationId xmlns:a16="http://schemas.microsoft.com/office/drawing/2014/main" id="{D2D6064D-86DF-78FE-D7FF-F0A4E630A30C}"/>
                </a:ext>
              </a:extLst>
            </p:cNvPr>
            <p:cNvSpPr/>
            <p:nvPr/>
          </p:nvSpPr>
          <p:spPr>
            <a:xfrm rot="16200000">
              <a:off x="2849562" y="5813935"/>
              <a:ext cx="246222" cy="95643"/>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200"/>
            </a:p>
          </p:txBody>
        </p:sp>
      </p:grpSp>
    </p:spTree>
    <p:extLst>
      <p:ext uri="{BB962C8B-B14F-4D97-AF65-F5344CB8AC3E}">
        <p14:creationId xmlns:p14="http://schemas.microsoft.com/office/powerpoint/2010/main" val="426682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C812C-6258-09D5-ACB2-5B36181A934A}"/>
              </a:ext>
            </a:extLst>
          </p:cNvPr>
          <p:cNvSpPr>
            <a:spLocks noGrp="1"/>
          </p:cNvSpPr>
          <p:nvPr>
            <p:ph type="title"/>
          </p:nvPr>
        </p:nvSpPr>
        <p:spPr>
          <a:xfrm>
            <a:off x="530798" y="365760"/>
            <a:ext cx="11099924" cy="822960"/>
          </a:xfrm>
        </p:spPr>
        <p:txBody>
          <a:bodyPr>
            <a:noAutofit/>
          </a:bodyPr>
          <a:lstStyle/>
          <a:p>
            <a:r>
              <a:rPr lang="en-US" sz="2800" dirty="0"/>
              <a:t>Case 2: Multi-modal Neuroimaging Dementia Risk Stratification</a:t>
            </a:r>
          </a:p>
        </p:txBody>
      </p:sp>
      <p:pic>
        <p:nvPicPr>
          <p:cNvPr id="6" name="Picture 5" descr="Chart&#10;&#10;Description automatically generated">
            <a:extLst>
              <a:ext uri="{FF2B5EF4-FFF2-40B4-BE49-F238E27FC236}">
                <a16:creationId xmlns:a16="http://schemas.microsoft.com/office/drawing/2014/main" id="{F466BAEF-92B3-6B91-F7BE-D6071F076AFE}"/>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t="5764" b="9309"/>
          <a:stretch/>
        </p:blipFill>
        <p:spPr>
          <a:xfrm>
            <a:off x="617501" y="1861139"/>
            <a:ext cx="3904816" cy="2484940"/>
          </a:xfrm>
          <a:prstGeom prst="rect">
            <a:avLst/>
          </a:prstGeom>
        </p:spPr>
      </p:pic>
      <p:sp>
        <p:nvSpPr>
          <p:cNvPr id="8" name="TextBox 7">
            <a:extLst>
              <a:ext uri="{FF2B5EF4-FFF2-40B4-BE49-F238E27FC236}">
                <a16:creationId xmlns:a16="http://schemas.microsoft.com/office/drawing/2014/main" id="{F65B66BD-AE48-76B5-3BF9-39A6171B5324}"/>
              </a:ext>
            </a:extLst>
          </p:cNvPr>
          <p:cNvSpPr txBox="1"/>
          <p:nvPr/>
        </p:nvSpPr>
        <p:spPr>
          <a:xfrm>
            <a:off x="2472444" y="1525502"/>
            <a:ext cx="577402" cy="369332"/>
          </a:xfrm>
          <a:prstGeom prst="rect">
            <a:avLst/>
          </a:prstGeom>
          <a:noFill/>
        </p:spPr>
        <p:txBody>
          <a:bodyPr wrap="none" rtlCol="0">
            <a:spAutoFit/>
          </a:bodyPr>
          <a:lstStyle/>
          <a:p>
            <a:pPr algn="ctr"/>
            <a:r>
              <a:rPr lang="en-CA" b="1" dirty="0"/>
              <a:t>MRI</a:t>
            </a:r>
          </a:p>
        </p:txBody>
      </p:sp>
      <p:sp>
        <p:nvSpPr>
          <p:cNvPr id="9" name="TextBox 8">
            <a:extLst>
              <a:ext uri="{FF2B5EF4-FFF2-40B4-BE49-F238E27FC236}">
                <a16:creationId xmlns:a16="http://schemas.microsoft.com/office/drawing/2014/main" id="{CF9E3078-FD02-2E47-636F-752AD47A18F8}"/>
              </a:ext>
            </a:extLst>
          </p:cNvPr>
          <p:cNvSpPr txBox="1"/>
          <p:nvPr/>
        </p:nvSpPr>
        <p:spPr>
          <a:xfrm rot="16200000">
            <a:off x="-603152" y="2765906"/>
            <a:ext cx="1734257" cy="369332"/>
          </a:xfrm>
          <a:prstGeom prst="rect">
            <a:avLst/>
          </a:prstGeom>
          <a:noFill/>
        </p:spPr>
        <p:txBody>
          <a:bodyPr wrap="none" rtlCol="0">
            <a:spAutoFit/>
          </a:bodyPr>
          <a:lstStyle/>
          <a:p>
            <a:r>
              <a:rPr lang="en-CA" dirty="0"/>
              <a:t>Stratified groups</a:t>
            </a:r>
          </a:p>
        </p:txBody>
      </p:sp>
      <p:pic>
        <p:nvPicPr>
          <p:cNvPr id="10" name="Content Placeholder 4">
            <a:extLst>
              <a:ext uri="{FF2B5EF4-FFF2-40B4-BE49-F238E27FC236}">
                <a16:creationId xmlns:a16="http://schemas.microsoft.com/office/drawing/2014/main" id="{57321F5C-5933-C9CC-84F5-AAE2DC87E5CD}"/>
              </a:ext>
            </a:extLst>
          </p:cNvPr>
          <p:cNvPicPr>
            <a:picLocks noGrp="1" noChangeAspect="1"/>
          </p:cNvPicPr>
          <p:nvPr>
            <p:ph idx="1"/>
          </p:nvPr>
        </p:nvPicPr>
        <p:blipFill rotWithShape="1">
          <a:blip r:embed="rId4"/>
          <a:srcRect l="8617" t="6088" r="1" b="9767"/>
          <a:stretch/>
        </p:blipFill>
        <p:spPr>
          <a:xfrm flipV="1">
            <a:off x="8652763" y="2177484"/>
            <a:ext cx="3263901" cy="1720852"/>
          </a:xfrm>
        </p:spPr>
      </p:pic>
      <p:pic>
        <p:nvPicPr>
          <p:cNvPr id="12" name="Picture 11">
            <a:extLst>
              <a:ext uri="{FF2B5EF4-FFF2-40B4-BE49-F238E27FC236}">
                <a16:creationId xmlns:a16="http://schemas.microsoft.com/office/drawing/2014/main" id="{242F6C8B-89B3-A6FD-0AE7-02DBE9861E4A}"/>
              </a:ext>
            </a:extLst>
          </p:cNvPr>
          <p:cNvPicPr>
            <a:picLocks noChangeAspect="1"/>
          </p:cNvPicPr>
          <p:nvPr/>
        </p:nvPicPr>
        <p:blipFill rotWithShape="1">
          <a:blip r:embed="rId5"/>
          <a:srcRect l="7832" t="40527" r="11737" b="18320"/>
          <a:stretch/>
        </p:blipFill>
        <p:spPr>
          <a:xfrm>
            <a:off x="8646413" y="1887626"/>
            <a:ext cx="3174234" cy="323451"/>
          </a:xfrm>
          <a:prstGeom prst="rect">
            <a:avLst/>
          </a:prstGeom>
        </p:spPr>
      </p:pic>
      <p:pic>
        <p:nvPicPr>
          <p:cNvPr id="13" name="Picture 12">
            <a:extLst>
              <a:ext uri="{FF2B5EF4-FFF2-40B4-BE49-F238E27FC236}">
                <a16:creationId xmlns:a16="http://schemas.microsoft.com/office/drawing/2014/main" id="{4E790169-076A-F734-CAE1-68185AFA6C16}"/>
              </a:ext>
            </a:extLst>
          </p:cNvPr>
          <p:cNvPicPr>
            <a:picLocks noChangeAspect="1"/>
          </p:cNvPicPr>
          <p:nvPr/>
        </p:nvPicPr>
        <p:blipFill rotWithShape="1">
          <a:blip r:embed="rId5"/>
          <a:srcRect l="7832" t="7142" r="11737" b="62870"/>
          <a:stretch/>
        </p:blipFill>
        <p:spPr>
          <a:xfrm>
            <a:off x="8642179" y="3922007"/>
            <a:ext cx="3178718" cy="235698"/>
          </a:xfrm>
          <a:prstGeom prst="rect">
            <a:avLst/>
          </a:prstGeom>
        </p:spPr>
      </p:pic>
      <p:pic>
        <p:nvPicPr>
          <p:cNvPr id="15" name="Picture 14" descr="Chart&#10;&#10;Description automatically generated">
            <a:extLst>
              <a:ext uri="{FF2B5EF4-FFF2-40B4-BE49-F238E27FC236}">
                <a16:creationId xmlns:a16="http://schemas.microsoft.com/office/drawing/2014/main" id="{F6D72B0D-8548-6776-D017-02CEA2574EEB}"/>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t="5764" r="83952" b="9309"/>
          <a:stretch/>
        </p:blipFill>
        <p:spPr>
          <a:xfrm>
            <a:off x="8025288" y="1830831"/>
            <a:ext cx="671513" cy="2662945"/>
          </a:xfrm>
          <a:prstGeom prst="rect">
            <a:avLst/>
          </a:prstGeom>
        </p:spPr>
      </p:pic>
      <p:pic>
        <p:nvPicPr>
          <p:cNvPr id="20" name="Picture 19" descr="Chart&#10;&#10;Description automatically generated">
            <a:extLst>
              <a:ext uri="{FF2B5EF4-FFF2-40B4-BE49-F238E27FC236}">
                <a16:creationId xmlns:a16="http://schemas.microsoft.com/office/drawing/2014/main" id="{46EBD094-775D-09B0-3771-8DEB784460DD}"/>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t="85766" b="9309"/>
          <a:stretch/>
        </p:blipFill>
        <p:spPr>
          <a:xfrm>
            <a:off x="7910456" y="4304181"/>
            <a:ext cx="4184532" cy="154420"/>
          </a:xfrm>
          <a:prstGeom prst="rect">
            <a:avLst/>
          </a:prstGeom>
        </p:spPr>
      </p:pic>
      <p:sp>
        <p:nvSpPr>
          <p:cNvPr id="23" name="Rectangle 22">
            <a:extLst>
              <a:ext uri="{FF2B5EF4-FFF2-40B4-BE49-F238E27FC236}">
                <a16:creationId xmlns:a16="http://schemas.microsoft.com/office/drawing/2014/main" id="{C4CBC2A6-F5A4-B65B-8B06-CD479F635CC9}"/>
              </a:ext>
            </a:extLst>
          </p:cNvPr>
          <p:cNvSpPr/>
          <p:nvPr/>
        </p:nvSpPr>
        <p:spPr>
          <a:xfrm>
            <a:off x="9300464" y="1887230"/>
            <a:ext cx="317500" cy="136878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E4ACDD9-D41D-8B0F-76B3-6FC3A597FDBA}"/>
              </a:ext>
            </a:extLst>
          </p:cNvPr>
          <p:cNvSpPr txBox="1"/>
          <p:nvPr/>
        </p:nvSpPr>
        <p:spPr>
          <a:xfrm>
            <a:off x="9430737" y="1308393"/>
            <a:ext cx="1395575" cy="369332"/>
          </a:xfrm>
          <a:prstGeom prst="rect">
            <a:avLst/>
          </a:prstGeom>
          <a:noFill/>
        </p:spPr>
        <p:txBody>
          <a:bodyPr wrap="none" rtlCol="0">
            <a:spAutoFit/>
          </a:bodyPr>
          <a:lstStyle/>
          <a:p>
            <a:pPr algn="ctr"/>
            <a:r>
              <a:rPr lang="en-CA" b="1" dirty="0"/>
              <a:t>Amyloid-PET</a:t>
            </a:r>
          </a:p>
        </p:txBody>
      </p:sp>
      <p:sp>
        <p:nvSpPr>
          <p:cNvPr id="31" name="TextBox 30">
            <a:extLst>
              <a:ext uri="{FF2B5EF4-FFF2-40B4-BE49-F238E27FC236}">
                <a16:creationId xmlns:a16="http://schemas.microsoft.com/office/drawing/2014/main" id="{3E1F5CED-0814-4A6D-A088-3D65E5B671F7}"/>
              </a:ext>
            </a:extLst>
          </p:cNvPr>
          <p:cNvSpPr txBox="1"/>
          <p:nvPr/>
        </p:nvSpPr>
        <p:spPr>
          <a:xfrm>
            <a:off x="3114335" y="4278213"/>
            <a:ext cx="1709813" cy="307777"/>
          </a:xfrm>
          <a:prstGeom prst="rect">
            <a:avLst/>
          </a:prstGeom>
          <a:noFill/>
        </p:spPr>
        <p:txBody>
          <a:bodyPr wrap="square">
            <a:spAutoFit/>
          </a:bodyPr>
          <a:lstStyle/>
          <a:p>
            <a:pPr algn="ctr"/>
            <a:r>
              <a:rPr lang="en-CA" sz="1400" i="1" dirty="0"/>
              <a:t>Ma, et al. JAD 2021</a:t>
            </a:r>
          </a:p>
        </p:txBody>
      </p:sp>
      <p:sp>
        <p:nvSpPr>
          <p:cNvPr id="33" name="TextBox 32">
            <a:extLst>
              <a:ext uri="{FF2B5EF4-FFF2-40B4-BE49-F238E27FC236}">
                <a16:creationId xmlns:a16="http://schemas.microsoft.com/office/drawing/2014/main" id="{D74CF4F9-05FD-0D12-F225-6EAE24CDC94F}"/>
              </a:ext>
            </a:extLst>
          </p:cNvPr>
          <p:cNvSpPr txBox="1"/>
          <p:nvPr/>
        </p:nvSpPr>
        <p:spPr>
          <a:xfrm>
            <a:off x="10415746" y="4358708"/>
            <a:ext cx="1679242" cy="307777"/>
          </a:xfrm>
          <a:prstGeom prst="rect">
            <a:avLst/>
          </a:prstGeom>
          <a:noFill/>
        </p:spPr>
        <p:txBody>
          <a:bodyPr wrap="none" rtlCol="0">
            <a:spAutoFit/>
          </a:bodyPr>
          <a:lstStyle/>
          <a:p>
            <a:r>
              <a:rPr lang="en-US" sz="1400" i="1" dirty="0"/>
              <a:t>Edema et al. in prep</a:t>
            </a:r>
          </a:p>
        </p:txBody>
      </p:sp>
      <p:pic>
        <p:nvPicPr>
          <p:cNvPr id="69" name="Picture 2" descr="Figure 3. Transaxial FDG-PET images of a normal control subject and a patient with mild AD. Note severe hypometabolism (yellow and blue cortical regions) in association and limbic cortex. These are the typically involved brain regions that define the FDG endophenotype of AD. They include posteriomedial parietal (precuneus), lateral parietal, lateral temporal, and medial temporal lobes. This pattern slowly worsens in parallel with symptoms and is well correlated at autopsy with AD pathologic diagnosis.">
            <a:extLst>
              <a:ext uri="{FF2B5EF4-FFF2-40B4-BE49-F238E27FC236}">
                <a16:creationId xmlns:a16="http://schemas.microsoft.com/office/drawing/2014/main" id="{F78D50CF-47C0-29FB-10B9-C197EEA03CC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892" t="48158" r="37744" b="8465"/>
          <a:stretch/>
        </p:blipFill>
        <p:spPr bwMode="auto">
          <a:xfrm>
            <a:off x="11147626" y="1088290"/>
            <a:ext cx="625443" cy="6806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Dementia">
            <a:extLst>
              <a:ext uri="{FF2B5EF4-FFF2-40B4-BE49-F238E27FC236}">
                <a16:creationId xmlns:a16="http://schemas.microsoft.com/office/drawing/2014/main" id="{9CB6BBA6-6F41-C41A-8174-DE42CA712D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000" r="3621"/>
          <a:stretch/>
        </p:blipFill>
        <p:spPr bwMode="auto">
          <a:xfrm>
            <a:off x="3969241" y="1136112"/>
            <a:ext cx="752645" cy="69823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0F67AE76-0883-FC85-562A-44491714584B}"/>
              </a:ext>
            </a:extLst>
          </p:cNvPr>
          <p:cNvCxnSpPr>
            <a:cxnSpLocks/>
          </p:cNvCxnSpPr>
          <p:nvPr/>
        </p:nvCxnSpPr>
        <p:spPr>
          <a:xfrm>
            <a:off x="474058" y="2890236"/>
            <a:ext cx="11396664" cy="0"/>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29361C2-0008-0D35-DC8A-FD2B4E8379AA}"/>
              </a:ext>
            </a:extLst>
          </p:cNvPr>
          <p:cNvSpPr txBox="1"/>
          <p:nvPr/>
        </p:nvSpPr>
        <p:spPr>
          <a:xfrm>
            <a:off x="6301902" y="1469750"/>
            <a:ext cx="1003801" cy="369332"/>
          </a:xfrm>
          <a:prstGeom prst="rect">
            <a:avLst/>
          </a:prstGeom>
          <a:noFill/>
        </p:spPr>
        <p:txBody>
          <a:bodyPr wrap="none" rtlCol="0">
            <a:spAutoFit/>
          </a:bodyPr>
          <a:lstStyle/>
          <a:p>
            <a:pPr algn="ctr"/>
            <a:r>
              <a:rPr lang="en-CA" b="1" dirty="0"/>
              <a:t>FDG-PET</a:t>
            </a:r>
          </a:p>
        </p:txBody>
      </p:sp>
      <p:grpSp>
        <p:nvGrpSpPr>
          <p:cNvPr id="7" name="Group 6">
            <a:extLst>
              <a:ext uri="{FF2B5EF4-FFF2-40B4-BE49-F238E27FC236}">
                <a16:creationId xmlns:a16="http://schemas.microsoft.com/office/drawing/2014/main" id="{E97D39CA-2537-9FB9-B9FC-3C168B179145}"/>
              </a:ext>
            </a:extLst>
          </p:cNvPr>
          <p:cNvGrpSpPr/>
          <p:nvPr/>
        </p:nvGrpSpPr>
        <p:grpSpPr>
          <a:xfrm>
            <a:off x="4564380" y="1876902"/>
            <a:ext cx="3904817" cy="2459379"/>
            <a:chOff x="3989303" y="1930308"/>
            <a:chExt cx="4184532" cy="2589448"/>
          </a:xfrm>
        </p:grpSpPr>
        <p:pic>
          <p:nvPicPr>
            <p:cNvPr id="38" name="Content Placeholder 10">
              <a:extLst>
                <a:ext uri="{FF2B5EF4-FFF2-40B4-BE49-F238E27FC236}">
                  <a16:creationId xmlns:a16="http://schemas.microsoft.com/office/drawing/2014/main" id="{9EACA7C7-B151-5C52-10B8-0D1DD0C3E2CC}"/>
                </a:ext>
              </a:extLst>
            </p:cNvPr>
            <p:cNvPicPr>
              <a:picLocks noChangeAspect="1"/>
            </p:cNvPicPr>
            <p:nvPr/>
          </p:nvPicPr>
          <p:blipFill rotWithShape="1">
            <a:blip r:embed="rId8">
              <a:clrChange>
                <a:clrFrom>
                  <a:srgbClr val="FFFFFF"/>
                </a:clrFrom>
                <a:clrTo>
                  <a:srgbClr val="FFFFFF">
                    <a:alpha val="0"/>
                  </a:srgbClr>
                </a:clrTo>
              </a:clrChange>
            </a:blip>
            <a:srcRect l="14995" t="10453" b="11684"/>
            <a:stretch/>
          </p:blipFill>
          <p:spPr>
            <a:xfrm flipV="1">
              <a:off x="4702082" y="2171370"/>
              <a:ext cx="3333751" cy="1892888"/>
            </a:xfrm>
            <a:prstGeom prst="rect">
              <a:avLst/>
            </a:prstGeom>
          </p:spPr>
        </p:pic>
        <p:pic>
          <p:nvPicPr>
            <p:cNvPr id="39" name="Picture 38">
              <a:extLst>
                <a:ext uri="{FF2B5EF4-FFF2-40B4-BE49-F238E27FC236}">
                  <a16:creationId xmlns:a16="http://schemas.microsoft.com/office/drawing/2014/main" id="{D9E97680-596D-1406-DA86-0F19600E7FBD}"/>
                </a:ext>
              </a:extLst>
            </p:cNvPr>
            <p:cNvPicPr>
              <a:picLocks noChangeAspect="1"/>
            </p:cNvPicPr>
            <p:nvPr/>
          </p:nvPicPr>
          <p:blipFill rotWithShape="1">
            <a:blip r:embed="rId9"/>
            <a:srcRect l="14385" t="45432" r="6454" b="13649"/>
            <a:stretch/>
          </p:blipFill>
          <p:spPr>
            <a:xfrm>
              <a:off x="4732808" y="1930308"/>
              <a:ext cx="3203124" cy="342827"/>
            </a:xfrm>
            <a:prstGeom prst="rect">
              <a:avLst/>
            </a:prstGeom>
          </p:spPr>
        </p:pic>
        <p:pic>
          <p:nvPicPr>
            <p:cNvPr id="40" name="Picture 39" descr="Chart&#10;&#10;Description automatically generated">
              <a:extLst>
                <a:ext uri="{FF2B5EF4-FFF2-40B4-BE49-F238E27FC236}">
                  <a16:creationId xmlns:a16="http://schemas.microsoft.com/office/drawing/2014/main" id="{484A89EF-093E-D182-2E77-02A61CC15474}"/>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t="85766" b="9309"/>
            <a:stretch/>
          </p:blipFill>
          <p:spPr>
            <a:xfrm>
              <a:off x="3989303" y="4365336"/>
              <a:ext cx="4184532" cy="154420"/>
            </a:xfrm>
            <a:prstGeom prst="rect">
              <a:avLst/>
            </a:prstGeom>
          </p:spPr>
        </p:pic>
        <p:pic>
          <p:nvPicPr>
            <p:cNvPr id="41" name="Picture 40">
              <a:extLst>
                <a:ext uri="{FF2B5EF4-FFF2-40B4-BE49-F238E27FC236}">
                  <a16:creationId xmlns:a16="http://schemas.microsoft.com/office/drawing/2014/main" id="{ECF9B45F-537C-745E-0F66-4F49BF6AE8E2}"/>
                </a:ext>
              </a:extLst>
            </p:cNvPr>
            <p:cNvPicPr>
              <a:picLocks noChangeAspect="1"/>
            </p:cNvPicPr>
            <p:nvPr/>
          </p:nvPicPr>
          <p:blipFill rotWithShape="1">
            <a:blip r:embed="rId9"/>
            <a:srcRect l="14385" t="9283" r="6454" b="52151"/>
            <a:stretch/>
          </p:blipFill>
          <p:spPr>
            <a:xfrm>
              <a:off x="4726721" y="3997581"/>
              <a:ext cx="3205737" cy="323097"/>
            </a:xfrm>
            <a:prstGeom prst="rect">
              <a:avLst/>
            </a:prstGeom>
          </p:spPr>
        </p:pic>
        <p:sp>
          <p:nvSpPr>
            <p:cNvPr id="43" name="Rectangle 42">
              <a:extLst>
                <a:ext uri="{FF2B5EF4-FFF2-40B4-BE49-F238E27FC236}">
                  <a16:creationId xmlns:a16="http://schemas.microsoft.com/office/drawing/2014/main" id="{0B127A0D-0676-6459-92F6-D003DFDFF10D}"/>
                </a:ext>
              </a:extLst>
            </p:cNvPr>
            <p:cNvSpPr/>
            <p:nvPr/>
          </p:nvSpPr>
          <p:spPr>
            <a:xfrm>
              <a:off x="5404782" y="1976834"/>
              <a:ext cx="317500" cy="136878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E5BB51E3-C8B1-843F-C9DE-9CB9BF4C054E}"/>
              </a:ext>
            </a:extLst>
          </p:cNvPr>
          <p:cNvSpPr txBox="1"/>
          <p:nvPr/>
        </p:nvSpPr>
        <p:spPr>
          <a:xfrm>
            <a:off x="6327440" y="4332676"/>
            <a:ext cx="2001445" cy="307777"/>
          </a:xfrm>
          <a:prstGeom prst="rect">
            <a:avLst/>
          </a:prstGeom>
          <a:noFill/>
        </p:spPr>
        <p:txBody>
          <a:bodyPr wrap="none" rtlCol="0">
            <a:spAutoFit/>
          </a:bodyPr>
          <a:lstStyle/>
          <a:p>
            <a:r>
              <a:rPr lang="en-US" sz="1400" i="1" dirty="0"/>
              <a:t>Cao, Ma, et al. NBD 2023</a:t>
            </a:r>
          </a:p>
        </p:txBody>
      </p:sp>
      <p:pic>
        <p:nvPicPr>
          <p:cNvPr id="45" name="Picture 2" descr="Figure 3. Transaxial FDG-PET images of a normal control subject and a patient with mild AD. Note severe hypometabolism (yellow and blue cortical regions) in association and limbic cortex. These are the typically involved brain regions that define the FDG endophenotype of AD. They include posteriomedial parietal (precuneus), lateral parietal, lateral temporal, and medial temporal lobes. This pattern slowly worsens in parallel with symptoms and is well correlated at autopsy with AD pathologic diagnosis.">
            <a:extLst>
              <a:ext uri="{FF2B5EF4-FFF2-40B4-BE49-F238E27FC236}">
                <a16:creationId xmlns:a16="http://schemas.microsoft.com/office/drawing/2014/main" id="{8DBF168D-CE92-F919-9804-357CA2E029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243" t="3911" r="36393" b="52712"/>
          <a:stretch/>
        </p:blipFill>
        <p:spPr bwMode="auto">
          <a:xfrm>
            <a:off x="7701056" y="1110157"/>
            <a:ext cx="659988" cy="67436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9A1F700-3453-640C-F709-310927317563}"/>
              </a:ext>
            </a:extLst>
          </p:cNvPr>
          <p:cNvGrpSpPr/>
          <p:nvPr/>
        </p:nvGrpSpPr>
        <p:grpSpPr>
          <a:xfrm>
            <a:off x="5380975" y="5021135"/>
            <a:ext cx="2734510" cy="892957"/>
            <a:chOff x="5093898" y="4987903"/>
            <a:chExt cx="2848457" cy="1085487"/>
          </a:xfrm>
        </p:grpSpPr>
        <p:sp>
          <p:nvSpPr>
            <p:cNvPr id="51" name="Rectangle 50">
              <a:extLst>
                <a:ext uri="{FF2B5EF4-FFF2-40B4-BE49-F238E27FC236}">
                  <a16:creationId xmlns:a16="http://schemas.microsoft.com/office/drawing/2014/main" id="{81C530E4-0976-8BAC-24E5-8A793E13FD91}"/>
                </a:ext>
              </a:extLst>
            </p:cNvPr>
            <p:cNvSpPr/>
            <p:nvPr/>
          </p:nvSpPr>
          <p:spPr>
            <a:xfrm>
              <a:off x="5093898" y="4987903"/>
              <a:ext cx="2848457" cy="108548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C64A9E2-8E2E-8B11-D553-370496972BB2}"/>
                </a:ext>
              </a:extLst>
            </p:cNvPr>
            <p:cNvPicPr>
              <a:picLocks noChangeAspect="1"/>
            </p:cNvPicPr>
            <p:nvPr/>
          </p:nvPicPr>
          <p:blipFill>
            <a:blip r:embed="rId10"/>
            <a:stretch>
              <a:fillRect/>
            </a:stretch>
          </p:blipFill>
          <p:spPr>
            <a:xfrm>
              <a:off x="5264994" y="5030823"/>
              <a:ext cx="815765" cy="1036726"/>
            </a:xfrm>
            <a:prstGeom prst="rect">
              <a:avLst/>
            </a:prstGeom>
          </p:spPr>
        </p:pic>
        <p:pic>
          <p:nvPicPr>
            <p:cNvPr id="55" name="Picture 54">
              <a:extLst>
                <a:ext uri="{FF2B5EF4-FFF2-40B4-BE49-F238E27FC236}">
                  <a16:creationId xmlns:a16="http://schemas.microsoft.com/office/drawing/2014/main" id="{ED2DE4B3-15AC-FBF2-C57C-34C59D2459F6}"/>
                </a:ext>
              </a:extLst>
            </p:cNvPr>
            <p:cNvPicPr>
              <a:picLocks noChangeAspect="1"/>
            </p:cNvPicPr>
            <p:nvPr/>
          </p:nvPicPr>
          <p:blipFill>
            <a:blip r:embed="rId11"/>
            <a:stretch>
              <a:fillRect/>
            </a:stretch>
          </p:blipFill>
          <p:spPr>
            <a:xfrm>
              <a:off x="6149046" y="5041693"/>
              <a:ext cx="815765" cy="1027275"/>
            </a:xfrm>
            <a:prstGeom prst="rect">
              <a:avLst/>
            </a:prstGeom>
          </p:spPr>
        </p:pic>
        <p:pic>
          <p:nvPicPr>
            <p:cNvPr id="4" name="Picture 3">
              <a:extLst>
                <a:ext uri="{FF2B5EF4-FFF2-40B4-BE49-F238E27FC236}">
                  <a16:creationId xmlns:a16="http://schemas.microsoft.com/office/drawing/2014/main" id="{071F0E7F-18DD-100A-F4B9-698C9CB33206}"/>
                </a:ext>
              </a:extLst>
            </p:cNvPr>
            <p:cNvPicPr>
              <a:picLocks noChangeAspect="1"/>
            </p:cNvPicPr>
            <p:nvPr/>
          </p:nvPicPr>
          <p:blipFill>
            <a:blip r:embed="rId12"/>
            <a:stretch>
              <a:fillRect/>
            </a:stretch>
          </p:blipFill>
          <p:spPr>
            <a:xfrm>
              <a:off x="7029541" y="5051310"/>
              <a:ext cx="717143" cy="974978"/>
            </a:xfrm>
            <a:prstGeom prst="rect">
              <a:avLst/>
            </a:prstGeom>
          </p:spPr>
        </p:pic>
      </p:grpSp>
      <p:pic>
        <p:nvPicPr>
          <p:cNvPr id="11" name="Picture 10" descr="Chart&#10;&#10;Description automatically generated">
            <a:extLst>
              <a:ext uri="{FF2B5EF4-FFF2-40B4-BE49-F238E27FC236}">
                <a16:creationId xmlns:a16="http://schemas.microsoft.com/office/drawing/2014/main" id="{D88BB626-89B1-F5B8-4FC5-E821640EB7D6}"/>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rcRect t="5764" r="83952" b="9309"/>
          <a:stretch/>
        </p:blipFill>
        <p:spPr>
          <a:xfrm>
            <a:off x="4559324" y="1876750"/>
            <a:ext cx="671513" cy="2662945"/>
          </a:xfrm>
          <a:prstGeom prst="rect">
            <a:avLst/>
          </a:prstGeom>
        </p:spPr>
      </p:pic>
      <p:sp>
        <p:nvSpPr>
          <p:cNvPr id="19" name="Content Placeholder 21">
            <a:extLst>
              <a:ext uri="{FF2B5EF4-FFF2-40B4-BE49-F238E27FC236}">
                <a16:creationId xmlns:a16="http://schemas.microsoft.com/office/drawing/2014/main" id="{47640601-7DE3-A6E0-8F63-F72F9B7BB700}"/>
              </a:ext>
            </a:extLst>
          </p:cNvPr>
          <p:cNvSpPr txBox="1">
            <a:spLocks/>
          </p:cNvSpPr>
          <p:nvPr/>
        </p:nvSpPr>
        <p:spPr>
          <a:xfrm>
            <a:off x="117844" y="1125561"/>
            <a:ext cx="5625937" cy="1814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Stratified dementia risk score</a:t>
            </a:r>
            <a:endParaRPr lang="en-US" altLang="zh-CN" dirty="0"/>
          </a:p>
          <a:p>
            <a:pPr lvl="1">
              <a:lnSpc>
                <a:spcPct val="100000"/>
              </a:lnSpc>
            </a:pPr>
            <a:endParaRPr lang="en-US" dirty="0"/>
          </a:p>
        </p:txBody>
      </p:sp>
      <p:sp>
        <p:nvSpPr>
          <p:cNvPr id="21" name="Content Placeholder 21">
            <a:extLst>
              <a:ext uri="{FF2B5EF4-FFF2-40B4-BE49-F238E27FC236}">
                <a16:creationId xmlns:a16="http://schemas.microsoft.com/office/drawing/2014/main" id="{C497C770-FF9E-CECC-3410-601FF11486AB}"/>
              </a:ext>
            </a:extLst>
          </p:cNvPr>
          <p:cNvSpPr txBox="1">
            <a:spLocks/>
          </p:cNvSpPr>
          <p:nvPr/>
        </p:nvSpPr>
        <p:spPr>
          <a:xfrm>
            <a:off x="161660" y="4575032"/>
            <a:ext cx="9908772" cy="1814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a:t>Clinical explainability – guided-backpropagation</a:t>
            </a:r>
          </a:p>
          <a:p>
            <a:pPr lvl="1">
              <a:lnSpc>
                <a:spcPct val="100000"/>
              </a:lnSpc>
            </a:pPr>
            <a:endParaRPr lang="en-US" dirty="0"/>
          </a:p>
        </p:txBody>
      </p:sp>
      <p:grpSp>
        <p:nvGrpSpPr>
          <p:cNvPr id="30" name="Group 29">
            <a:extLst>
              <a:ext uri="{FF2B5EF4-FFF2-40B4-BE49-F238E27FC236}">
                <a16:creationId xmlns:a16="http://schemas.microsoft.com/office/drawing/2014/main" id="{FF887982-0B23-D5D3-A24F-FA58E89527EA}"/>
              </a:ext>
            </a:extLst>
          </p:cNvPr>
          <p:cNvGrpSpPr/>
          <p:nvPr/>
        </p:nvGrpSpPr>
        <p:grpSpPr>
          <a:xfrm>
            <a:off x="1467453" y="4977986"/>
            <a:ext cx="2669956" cy="1038899"/>
            <a:chOff x="1170903" y="5018310"/>
            <a:chExt cx="2669956" cy="1038899"/>
          </a:xfrm>
        </p:grpSpPr>
        <p:sp>
          <p:nvSpPr>
            <p:cNvPr id="17" name="Rectangle 16">
              <a:extLst>
                <a:ext uri="{FF2B5EF4-FFF2-40B4-BE49-F238E27FC236}">
                  <a16:creationId xmlns:a16="http://schemas.microsoft.com/office/drawing/2014/main" id="{B19D5979-EC11-D631-7B88-3575D58E0379}"/>
                </a:ext>
              </a:extLst>
            </p:cNvPr>
            <p:cNvSpPr/>
            <p:nvPr/>
          </p:nvSpPr>
          <p:spPr>
            <a:xfrm>
              <a:off x="1170903" y="5018310"/>
              <a:ext cx="2669956" cy="1029285"/>
            </a:xfrm>
            <a:prstGeom prst="rect">
              <a:avLst/>
            </a:prstGeom>
            <a:solidFill>
              <a:srgbClr val="292929"/>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F64672A3-0BFF-7B76-B908-52F93F780DF9}"/>
                </a:ext>
              </a:extLst>
            </p:cNvPr>
            <p:cNvPicPr>
              <a:picLocks noChangeAspect="1"/>
            </p:cNvPicPr>
            <p:nvPr/>
          </p:nvPicPr>
          <p:blipFill>
            <a:blip r:embed="rId13"/>
            <a:stretch>
              <a:fillRect/>
            </a:stretch>
          </p:blipFill>
          <p:spPr>
            <a:xfrm>
              <a:off x="1170903" y="5103127"/>
              <a:ext cx="810297" cy="889627"/>
            </a:xfrm>
            <a:prstGeom prst="rect">
              <a:avLst/>
            </a:prstGeom>
          </p:spPr>
        </p:pic>
        <p:pic>
          <p:nvPicPr>
            <p:cNvPr id="27" name="Picture 26">
              <a:extLst>
                <a:ext uri="{FF2B5EF4-FFF2-40B4-BE49-F238E27FC236}">
                  <a16:creationId xmlns:a16="http://schemas.microsoft.com/office/drawing/2014/main" id="{FB337A1C-2A1B-F30E-14AA-E9E126D2D7CD}"/>
                </a:ext>
              </a:extLst>
            </p:cNvPr>
            <p:cNvPicPr>
              <a:picLocks noChangeAspect="1"/>
            </p:cNvPicPr>
            <p:nvPr/>
          </p:nvPicPr>
          <p:blipFill>
            <a:blip r:embed="rId14"/>
            <a:stretch>
              <a:fillRect/>
            </a:stretch>
          </p:blipFill>
          <p:spPr>
            <a:xfrm>
              <a:off x="2034045" y="5130460"/>
              <a:ext cx="941942" cy="799861"/>
            </a:xfrm>
            <a:prstGeom prst="rect">
              <a:avLst/>
            </a:prstGeom>
          </p:spPr>
        </p:pic>
        <p:pic>
          <p:nvPicPr>
            <p:cNvPr id="29" name="Picture 28">
              <a:extLst>
                <a:ext uri="{FF2B5EF4-FFF2-40B4-BE49-F238E27FC236}">
                  <a16:creationId xmlns:a16="http://schemas.microsoft.com/office/drawing/2014/main" id="{2256FC0C-811A-6F24-1B6F-16397E08BE68}"/>
                </a:ext>
              </a:extLst>
            </p:cNvPr>
            <p:cNvPicPr>
              <a:picLocks noChangeAspect="1"/>
            </p:cNvPicPr>
            <p:nvPr/>
          </p:nvPicPr>
          <p:blipFill rotWithShape="1">
            <a:blip r:embed="rId15"/>
            <a:srcRect t="5099"/>
            <a:stretch/>
          </p:blipFill>
          <p:spPr>
            <a:xfrm>
              <a:off x="3069561" y="5103126"/>
              <a:ext cx="771297" cy="954083"/>
            </a:xfrm>
            <a:prstGeom prst="rect">
              <a:avLst/>
            </a:prstGeom>
          </p:spPr>
        </p:pic>
      </p:grpSp>
      <p:pic>
        <p:nvPicPr>
          <p:cNvPr id="54" name="Picture 53">
            <a:extLst>
              <a:ext uri="{FF2B5EF4-FFF2-40B4-BE49-F238E27FC236}">
                <a16:creationId xmlns:a16="http://schemas.microsoft.com/office/drawing/2014/main" id="{DD878416-2493-0C33-97E9-986E4B5EFFC9}"/>
              </a:ext>
            </a:extLst>
          </p:cNvPr>
          <p:cNvPicPr>
            <a:picLocks noChangeAspect="1"/>
          </p:cNvPicPr>
          <p:nvPr/>
        </p:nvPicPr>
        <p:blipFill>
          <a:blip r:embed="rId16"/>
          <a:stretch>
            <a:fillRect/>
          </a:stretch>
        </p:blipFill>
        <p:spPr>
          <a:xfrm>
            <a:off x="8747411" y="4953358"/>
            <a:ext cx="3169253" cy="1028512"/>
          </a:xfrm>
          <a:prstGeom prst="rect">
            <a:avLst/>
          </a:prstGeom>
        </p:spPr>
      </p:pic>
      <p:sp>
        <p:nvSpPr>
          <p:cNvPr id="56" name="Slide Number Placeholder 55">
            <a:extLst>
              <a:ext uri="{FF2B5EF4-FFF2-40B4-BE49-F238E27FC236}">
                <a16:creationId xmlns:a16="http://schemas.microsoft.com/office/drawing/2014/main" id="{13FEBA0C-9E57-BD4F-296F-C7A2D4B25F18}"/>
              </a:ext>
            </a:extLst>
          </p:cNvPr>
          <p:cNvSpPr>
            <a:spLocks noGrp="1"/>
          </p:cNvSpPr>
          <p:nvPr>
            <p:ph type="sldNum" sz="quarter" idx="10"/>
          </p:nvPr>
        </p:nvSpPr>
        <p:spPr/>
        <p:txBody>
          <a:bodyPr/>
          <a:lstStyle/>
          <a:p>
            <a:fld id="{DE332E15-C62E-4087-B8CA-882AA71AC5D9}" type="slidenum">
              <a:rPr lang="en-US" smtClean="0"/>
              <a:t>6</a:t>
            </a:fld>
            <a:endParaRPr lang="en-US"/>
          </a:p>
        </p:txBody>
      </p:sp>
    </p:spTree>
    <p:extLst>
      <p:ext uri="{BB962C8B-B14F-4D97-AF65-F5344CB8AC3E}">
        <p14:creationId xmlns:p14="http://schemas.microsoft.com/office/powerpoint/2010/main" val="352510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7F3428-598A-EE54-9434-1D337CD01C11}"/>
              </a:ext>
            </a:extLst>
          </p:cNvPr>
          <p:cNvSpPr>
            <a:spLocks noGrp="1"/>
          </p:cNvSpPr>
          <p:nvPr>
            <p:ph idx="1"/>
          </p:nvPr>
        </p:nvSpPr>
        <p:spPr>
          <a:xfrm>
            <a:off x="454359" y="1367910"/>
            <a:ext cx="5600507" cy="4389120"/>
          </a:xfrm>
        </p:spPr>
        <p:txBody>
          <a:bodyPr/>
          <a:lstStyle/>
          <a:p>
            <a:r>
              <a:rPr lang="en-US" dirty="0"/>
              <a:t>Predict time-to-disease-onset</a:t>
            </a:r>
          </a:p>
          <a:p>
            <a:r>
              <a:rPr lang="en-US" dirty="0"/>
              <a:t>Longitudinal stratification of at-risk population - Personalized management </a:t>
            </a:r>
            <a:br>
              <a:rPr lang="en-US" dirty="0"/>
            </a:br>
            <a:r>
              <a:rPr lang="en-US" dirty="0"/>
              <a:t>- </a:t>
            </a:r>
            <a:r>
              <a:rPr lang="en-US" dirty="0" err="1"/>
              <a:t>Targeded</a:t>
            </a:r>
            <a:r>
              <a:rPr lang="en-US" dirty="0"/>
              <a:t> clinical trial recruitment </a:t>
            </a:r>
          </a:p>
        </p:txBody>
      </p:sp>
      <p:sp>
        <p:nvSpPr>
          <p:cNvPr id="2" name="Title 1">
            <a:extLst>
              <a:ext uri="{FF2B5EF4-FFF2-40B4-BE49-F238E27FC236}">
                <a16:creationId xmlns:a16="http://schemas.microsoft.com/office/drawing/2014/main" id="{B9D1EBC1-62CA-5E4E-F342-36F309B35A68}"/>
              </a:ext>
            </a:extLst>
          </p:cNvPr>
          <p:cNvSpPr>
            <a:spLocks noGrp="1"/>
          </p:cNvSpPr>
          <p:nvPr>
            <p:ph type="title"/>
          </p:nvPr>
        </p:nvSpPr>
        <p:spPr>
          <a:xfrm>
            <a:off x="454359" y="365760"/>
            <a:ext cx="11625943" cy="822960"/>
          </a:xfrm>
        </p:spPr>
        <p:txBody>
          <a:bodyPr>
            <a:normAutofit/>
          </a:bodyPr>
          <a:lstStyle/>
          <a:p>
            <a:r>
              <a:rPr lang="en-US" sz="3200" dirty="0"/>
              <a:t>Case 3: Longitudinal disease onset and risk prediction</a:t>
            </a:r>
          </a:p>
        </p:txBody>
      </p:sp>
      <p:sp>
        <p:nvSpPr>
          <p:cNvPr id="4" name="Slide Number Placeholder 3">
            <a:extLst>
              <a:ext uri="{FF2B5EF4-FFF2-40B4-BE49-F238E27FC236}">
                <a16:creationId xmlns:a16="http://schemas.microsoft.com/office/drawing/2014/main" id="{20125551-F645-C937-46A3-E60B1472B8A5}"/>
              </a:ext>
            </a:extLst>
          </p:cNvPr>
          <p:cNvSpPr>
            <a:spLocks noGrp="1"/>
          </p:cNvSpPr>
          <p:nvPr>
            <p:ph type="sldNum" sz="quarter" idx="10"/>
          </p:nvPr>
        </p:nvSpPr>
        <p:spPr/>
        <p:txBody>
          <a:bodyPr/>
          <a:lstStyle/>
          <a:p>
            <a:fld id="{DE332E15-C62E-4087-B8CA-882AA71AC5D9}" type="slidenum">
              <a:rPr lang="en-US" smtClean="0"/>
              <a:t>7</a:t>
            </a:fld>
            <a:endParaRPr lang="en-US"/>
          </a:p>
        </p:txBody>
      </p:sp>
      <p:grpSp>
        <p:nvGrpSpPr>
          <p:cNvPr id="25" name="Group 24">
            <a:extLst>
              <a:ext uri="{FF2B5EF4-FFF2-40B4-BE49-F238E27FC236}">
                <a16:creationId xmlns:a16="http://schemas.microsoft.com/office/drawing/2014/main" id="{37BBE557-A282-19ED-4CDB-FEC42187FC37}"/>
              </a:ext>
            </a:extLst>
          </p:cNvPr>
          <p:cNvGrpSpPr/>
          <p:nvPr/>
        </p:nvGrpSpPr>
        <p:grpSpPr>
          <a:xfrm>
            <a:off x="6234632" y="1439536"/>
            <a:ext cx="3086053" cy="1615294"/>
            <a:chOff x="4371975" y="2891543"/>
            <a:chExt cx="2843409" cy="3428031"/>
          </a:xfrm>
        </p:grpSpPr>
        <p:sp>
          <p:nvSpPr>
            <p:cNvPr id="26" name="Arrow: Right 25">
              <a:extLst>
                <a:ext uri="{FF2B5EF4-FFF2-40B4-BE49-F238E27FC236}">
                  <a16:creationId xmlns:a16="http://schemas.microsoft.com/office/drawing/2014/main" id="{A64D8D2E-C945-8F79-FE06-77B984066544}"/>
                </a:ext>
              </a:extLst>
            </p:cNvPr>
            <p:cNvSpPr/>
            <p:nvPr/>
          </p:nvSpPr>
          <p:spPr>
            <a:xfrm>
              <a:off x="4669392" y="5067138"/>
              <a:ext cx="2279093" cy="247983"/>
            </a:xfrm>
            <a:prstGeom prst="rightArrow">
              <a:avLst>
                <a:gd name="adj1" fmla="val 50000"/>
                <a:gd name="adj2" fmla="val 12555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26">
              <a:extLst>
                <a:ext uri="{FF2B5EF4-FFF2-40B4-BE49-F238E27FC236}">
                  <a16:creationId xmlns:a16="http://schemas.microsoft.com/office/drawing/2014/main" id="{5E5C7896-DD59-F5EF-6079-5B9988204D4C}"/>
                </a:ext>
              </a:extLst>
            </p:cNvPr>
            <p:cNvSpPr/>
            <p:nvPr/>
          </p:nvSpPr>
          <p:spPr>
            <a:xfrm>
              <a:off x="4611435" y="3671000"/>
              <a:ext cx="1371790" cy="13761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cxnSp>
          <p:nvCxnSpPr>
            <p:cNvPr id="28" name="Straight Arrow Connector 27">
              <a:extLst>
                <a:ext uri="{FF2B5EF4-FFF2-40B4-BE49-F238E27FC236}">
                  <a16:creationId xmlns:a16="http://schemas.microsoft.com/office/drawing/2014/main" id="{F22EF38B-2417-240D-A275-658DC86BCC0E}"/>
                </a:ext>
              </a:extLst>
            </p:cNvPr>
            <p:cNvCxnSpPr>
              <a:cxnSpLocks/>
            </p:cNvCxnSpPr>
            <p:nvPr/>
          </p:nvCxnSpPr>
          <p:spPr>
            <a:xfrm>
              <a:off x="4557795" y="5537137"/>
              <a:ext cx="2657589" cy="0"/>
            </a:xfrm>
            <a:prstGeom prst="straightConnector1">
              <a:avLst/>
            </a:prstGeom>
            <a:ln w="2857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2A8FED-6437-A8D6-4F15-058D4EFE3A42}"/>
                </a:ext>
              </a:extLst>
            </p:cNvPr>
            <p:cNvCxnSpPr>
              <a:cxnSpLocks/>
            </p:cNvCxnSpPr>
            <p:nvPr/>
          </p:nvCxnSpPr>
          <p:spPr>
            <a:xfrm flipV="1">
              <a:off x="4573730" y="3216430"/>
              <a:ext cx="0" cy="2337347"/>
            </a:xfrm>
            <a:prstGeom prst="straightConnector1">
              <a:avLst/>
            </a:prstGeom>
            <a:ln w="2857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657470-2CDF-78E8-6F3B-B7E53733844F}"/>
                </a:ext>
              </a:extLst>
            </p:cNvPr>
            <p:cNvCxnSpPr>
              <a:cxnSpLocks/>
            </p:cNvCxnSpPr>
            <p:nvPr/>
          </p:nvCxnSpPr>
          <p:spPr>
            <a:xfrm>
              <a:off x="5173381" y="3271086"/>
              <a:ext cx="13792" cy="226002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05B671-B47D-6126-87D1-F650FF74F60E}"/>
                </a:ext>
              </a:extLst>
            </p:cNvPr>
            <p:cNvCxnSpPr>
              <a:cxnSpLocks/>
            </p:cNvCxnSpPr>
            <p:nvPr/>
          </p:nvCxnSpPr>
          <p:spPr>
            <a:xfrm>
              <a:off x="6268547" y="3271086"/>
              <a:ext cx="0" cy="226002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28780A96-F59A-E58D-8275-A7A50CD6777A}"/>
                </a:ext>
              </a:extLst>
            </p:cNvPr>
            <p:cNvSpPr/>
            <p:nvPr/>
          </p:nvSpPr>
          <p:spPr>
            <a:xfrm>
              <a:off x="4866571" y="3603338"/>
              <a:ext cx="2155426" cy="275241"/>
            </a:xfrm>
            <a:prstGeom prst="rightArrow">
              <a:avLst>
                <a:gd name="adj1" fmla="val 50000"/>
                <a:gd name="adj2" fmla="val 13679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33" name="Rectangle 32">
              <a:extLst>
                <a:ext uri="{FF2B5EF4-FFF2-40B4-BE49-F238E27FC236}">
                  <a16:creationId xmlns:a16="http://schemas.microsoft.com/office/drawing/2014/main" id="{67B0105D-9BFA-A8F0-79B8-72393AC7E992}"/>
                </a:ext>
              </a:extLst>
            </p:cNvPr>
            <p:cNvSpPr/>
            <p:nvPr/>
          </p:nvSpPr>
          <p:spPr>
            <a:xfrm>
              <a:off x="4611435" y="4100529"/>
              <a:ext cx="1172125" cy="13462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34" name="Arrow: Right 33">
              <a:extLst>
                <a:ext uri="{FF2B5EF4-FFF2-40B4-BE49-F238E27FC236}">
                  <a16:creationId xmlns:a16="http://schemas.microsoft.com/office/drawing/2014/main" id="{90FA5EE8-2B72-7349-7D4B-6764C3F7C8A1}"/>
                </a:ext>
              </a:extLst>
            </p:cNvPr>
            <p:cNvSpPr/>
            <p:nvPr/>
          </p:nvSpPr>
          <p:spPr>
            <a:xfrm>
              <a:off x="5545850" y="4017863"/>
              <a:ext cx="1494544" cy="294751"/>
            </a:xfrm>
            <a:prstGeom prst="rightArrow">
              <a:avLst>
                <a:gd name="adj1" fmla="val 45910"/>
                <a:gd name="adj2" fmla="val 13679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35" name="Rectangle 34">
              <a:extLst>
                <a:ext uri="{FF2B5EF4-FFF2-40B4-BE49-F238E27FC236}">
                  <a16:creationId xmlns:a16="http://schemas.microsoft.com/office/drawing/2014/main" id="{C6AAE70D-2C21-89C4-AE0E-2AC2B00B994B}"/>
                </a:ext>
              </a:extLst>
            </p:cNvPr>
            <p:cNvSpPr/>
            <p:nvPr/>
          </p:nvSpPr>
          <p:spPr>
            <a:xfrm>
              <a:off x="4929888" y="3098183"/>
              <a:ext cx="493098" cy="14983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36" name="Rectangle 35">
              <a:extLst>
                <a:ext uri="{FF2B5EF4-FFF2-40B4-BE49-F238E27FC236}">
                  <a16:creationId xmlns:a16="http://schemas.microsoft.com/office/drawing/2014/main" id="{1EE46E1E-C2BB-4EA5-0077-3C2E471F4C3B}"/>
                </a:ext>
              </a:extLst>
            </p:cNvPr>
            <p:cNvSpPr/>
            <p:nvPr/>
          </p:nvSpPr>
          <p:spPr>
            <a:xfrm>
              <a:off x="6197417" y="3128996"/>
              <a:ext cx="493098" cy="1498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solidFill>
              </a:endParaRPr>
            </a:p>
          </p:txBody>
        </p:sp>
        <p:sp>
          <p:nvSpPr>
            <p:cNvPr id="37" name="TextBox 36">
              <a:extLst>
                <a:ext uri="{FF2B5EF4-FFF2-40B4-BE49-F238E27FC236}">
                  <a16:creationId xmlns:a16="http://schemas.microsoft.com/office/drawing/2014/main" id="{051094DF-515A-9A4B-3B6F-ED57D8F6EB06}"/>
                </a:ext>
              </a:extLst>
            </p:cNvPr>
            <p:cNvSpPr txBox="1"/>
            <p:nvPr/>
          </p:nvSpPr>
          <p:spPr>
            <a:xfrm>
              <a:off x="5422985" y="2893359"/>
              <a:ext cx="835830" cy="350600"/>
            </a:xfrm>
            <a:prstGeom prst="rect">
              <a:avLst/>
            </a:prstGeom>
            <a:noFill/>
          </p:spPr>
          <p:txBody>
            <a:bodyPr wrap="none" rtlCol="0">
              <a:spAutoFit/>
            </a:bodyPr>
            <a:lstStyle/>
            <a:p>
              <a:r>
                <a:rPr lang="en-US" sz="1200" dirty="0">
                  <a:solidFill>
                    <a:schemeClr val="tx2"/>
                  </a:solidFill>
                </a:rPr>
                <a:t>NC/MCI</a:t>
              </a:r>
            </a:p>
          </p:txBody>
        </p:sp>
        <p:sp>
          <p:nvSpPr>
            <p:cNvPr id="38" name="TextBox 37">
              <a:extLst>
                <a:ext uri="{FF2B5EF4-FFF2-40B4-BE49-F238E27FC236}">
                  <a16:creationId xmlns:a16="http://schemas.microsoft.com/office/drawing/2014/main" id="{8B6F803E-8133-B3B7-11ED-33A1D42424A2}"/>
                </a:ext>
              </a:extLst>
            </p:cNvPr>
            <p:cNvSpPr txBox="1"/>
            <p:nvPr/>
          </p:nvSpPr>
          <p:spPr>
            <a:xfrm>
              <a:off x="6675027" y="2891543"/>
              <a:ext cx="531115" cy="350600"/>
            </a:xfrm>
            <a:prstGeom prst="rect">
              <a:avLst/>
            </a:prstGeom>
            <a:noFill/>
          </p:spPr>
          <p:txBody>
            <a:bodyPr wrap="none" rtlCol="0">
              <a:spAutoFit/>
            </a:bodyPr>
            <a:lstStyle/>
            <a:p>
              <a:r>
                <a:rPr lang="en-US" sz="1200">
                  <a:solidFill>
                    <a:schemeClr val="tx2"/>
                  </a:solidFill>
                </a:rPr>
                <a:t>DAT</a:t>
              </a:r>
            </a:p>
          </p:txBody>
        </p:sp>
        <p:sp>
          <p:nvSpPr>
            <p:cNvPr id="39" name="Rectangle 38">
              <a:extLst>
                <a:ext uri="{FF2B5EF4-FFF2-40B4-BE49-F238E27FC236}">
                  <a16:creationId xmlns:a16="http://schemas.microsoft.com/office/drawing/2014/main" id="{6BA9ACEC-1634-3D03-A494-69D62E5C1E40}"/>
                </a:ext>
              </a:extLst>
            </p:cNvPr>
            <p:cNvSpPr/>
            <p:nvPr/>
          </p:nvSpPr>
          <p:spPr>
            <a:xfrm>
              <a:off x="4622555" y="4611698"/>
              <a:ext cx="1189237" cy="13462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Arrow: Right 39">
              <a:extLst>
                <a:ext uri="{FF2B5EF4-FFF2-40B4-BE49-F238E27FC236}">
                  <a16:creationId xmlns:a16="http://schemas.microsoft.com/office/drawing/2014/main" id="{7E37D9CE-366B-9B79-CF60-8D6B179C8C75}"/>
                </a:ext>
              </a:extLst>
            </p:cNvPr>
            <p:cNvSpPr/>
            <p:nvPr/>
          </p:nvSpPr>
          <p:spPr>
            <a:xfrm>
              <a:off x="5811144" y="4535059"/>
              <a:ext cx="1257481" cy="294751"/>
            </a:xfrm>
            <a:prstGeom prst="rightArrow">
              <a:avLst>
                <a:gd name="adj1" fmla="val 43864"/>
                <a:gd name="adj2" fmla="val 13679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TextBox 40">
              <a:extLst>
                <a:ext uri="{FF2B5EF4-FFF2-40B4-BE49-F238E27FC236}">
                  <a16:creationId xmlns:a16="http://schemas.microsoft.com/office/drawing/2014/main" id="{DE3F2810-4C9D-736E-F4EC-E8066B9F4748}"/>
                </a:ext>
              </a:extLst>
            </p:cNvPr>
            <p:cNvSpPr txBox="1"/>
            <p:nvPr/>
          </p:nvSpPr>
          <p:spPr>
            <a:xfrm>
              <a:off x="4550446" y="5601083"/>
              <a:ext cx="2617478" cy="718491"/>
            </a:xfrm>
            <a:prstGeom prst="rect">
              <a:avLst/>
            </a:prstGeom>
            <a:noFill/>
          </p:spPr>
          <p:txBody>
            <a:bodyPr wrap="none" rtlCol="0">
              <a:spAutoFit/>
            </a:bodyPr>
            <a:lstStyle/>
            <a:p>
              <a:pPr algn="ctr"/>
              <a:r>
                <a:rPr lang="en-US" sz="1600" dirty="0">
                  <a:solidFill>
                    <a:schemeClr val="tx2"/>
                  </a:solidFill>
                </a:rPr>
                <a:t>Censored disease onset time</a:t>
              </a:r>
            </a:p>
          </p:txBody>
        </p:sp>
        <p:sp>
          <p:nvSpPr>
            <p:cNvPr id="42" name="Rectangle 41">
              <a:extLst>
                <a:ext uri="{FF2B5EF4-FFF2-40B4-BE49-F238E27FC236}">
                  <a16:creationId xmlns:a16="http://schemas.microsoft.com/office/drawing/2014/main" id="{E5888880-86B8-FFCF-953A-CEAC7F127D40}"/>
                </a:ext>
              </a:extLst>
            </p:cNvPr>
            <p:cNvSpPr/>
            <p:nvPr/>
          </p:nvSpPr>
          <p:spPr>
            <a:xfrm>
              <a:off x="4371975" y="3946241"/>
              <a:ext cx="2843409" cy="992335"/>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E6941D18-1624-6C6B-9869-BDC0168FF1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54755" y="3499991"/>
            <a:ext cx="2376494" cy="2082372"/>
          </a:xfrm>
          <a:prstGeom prst="rect">
            <a:avLst/>
          </a:prstGeom>
        </p:spPr>
      </p:pic>
      <p:pic>
        <p:nvPicPr>
          <p:cNvPr id="44" name="Picture 43">
            <a:extLst>
              <a:ext uri="{FF2B5EF4-FFF2-40B4-BE49-F238E27FC236}">
                <a16:creationId xmlns:a16="http://schemas.microsoft.com/office/drawing/2014/main" id="{51D818DB-4B14-3F1B-D111-0A058B74B2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46206" y="3461945"/>
            <a:ext cx="2475336" cy="2120033"/>
          </a:xfrm>
          <a:prstGeom prst="rect">
            <a:avLst/>
          </a:prstGeom>
        </p:spPr>
      </p:pic>
      <p:grpSp>
        <p:nvGrpSpPr>
          <p:cNvPr id="46" name="Group 45">
            <a:extLst>
              <a:ext uri="{FF2B5EF4-FFF2-40B4-BE49-F238E27FC236}">
                <a16:creationId xmlns:a16="http://schemas.microsoft.com/office/drawing/2014/main" id="{2F362F60-5915-8D24-38F9-640CB97CB0C7}"/>
              </a:ext>
            </a:extLst>
          </p:cNvPr>
          <p:cNvGrpSpPr/>
          <p:nvPr/>
        </p:nvGrpSpPr>
        <p:grpSpPr>
          <a:xfrm>
            <a:off x="9787366" y="1443229"/>
            <a:ext cx="2317238" cy="4247425"/>
            <a:chOff x="5103078" y="322409"/>
            <a:chExt cx="3126722" cy="3106592"/>
          </a:xfrm>
        </p:grpSpPr>
        <p:pic>
          <p:nvPicPr>
            <p:cNvPr id="47" name="Picture 46">
              <a:extLst>
                <a:ext uri="{FF2B5EF4-FFF2-40B4-BE49-F238E27FC236}">
                  <a16:creationId xmlns:a16="http://schemas.microsoft.com/office/drawing/2014/main" id="{F873EC51-B053-CE61-8231-6EAA6E36B14C}"/>
                </a:ext>
              </a:extLst>
            </p:cNvPr>
            <p:cNvPicPr>
              <a:picLocks noChangeAspect="1"/>
            </p:cNvPicPr>
            <p:nvPr/>
          </p:nvPicPr>
          <p:blipFill>
            <a:blip r:embed="rId5"/>
            <a:stretch>
              <a:fillRect/>
            </a:stretch>
          </p:blipFill>
          <p:spPr>
            <a:xfrm>
              <a:off x="5103078" y="322409"/>
              <a:ext cx="3078747" cy="3106592"/>
            </a:xfrm>
            <a:prstGeom prst="rect">
              <a:avLst/>
            </a:prstGeom>
          </p:spPr>
        </p:pic>
        <p:grpSp>
          <p:nvGrpSpPr>
            <p:cNvPr id="48" name="Group 47">
              <a:extLst>
                <a:ext uri="{FF2B5EF4-FFF2-40B4-BE49-F238E27FC236}">
                  <a16:creationId xmlns:a16="http://schemas.microsoft.com/office/drawing/2014/main" id="{3C2C6F46-5A27-AC29-EE0F-7F9C15E10761}"/>
                </a:ext>
              </a:extLst>
            </p:cNvPr>
            <p:cNvGrpSpPr/>
            <p:nvPr/>
          </p:nvGrpSpPr>
          <p:grpSpPr>
            <a:xfrm>
              <a:off x="7721067" y="351694"/>
              <a:ext cx="508733" cy="324834"/>
              <a:chOff x="4918042" y="628218"/>
              <a:chExt cx="508733" cy="324834"/>
            </a:xfrm>
          </p:grpSpPr>
          <p:sp>
            <p:nvSpPr>
              <p:cNvPr id="57" name="TextBox 56">
                <a:extLst>
                  <a:ext uri="{FF2B5EF4-FFF2-40B4-BE49-F238E27FC236}">
                    <a16:creationId xmlns:a16="http://schemas.microsoft.com/office/drawing/2014/main" id="{38160E1B-508B-92BB-CBFB-748B8087B118}"/>
                  </a:ext>
                </a:extLst>
              </p:cNvPr>
              <p:cNvSpPr txBox="1"/>
              <p:nvPr/>
            </p:nvSpPr>
            <p:spPr>
              <a:xfrm>
                <a:off x="4918042" y="788306"/>
                <a:ext cx="508733" cy="164746"/>
              </a:xfrm>
              <a:prstGeom prst="rect">
                <a:avLst/>
              </a:prstGeom>
              <a:noFill/>
            </p:spPr>
            <p:txBody>
              <a:bodyPr wrap="none" rtlCol="0">
                <a:spAutoFit/>
              </a:bodyPr>
              <a:lstStyle/>
              <a:p>
                <a:r>
                  <a:rPr lang="en-US" altLang="zh-CN" sz="900" b="1" dirty="0"/>
                  <a:t>MCI</a:t>
                </a:r>
                <a:endParaRPr lang="en-US" sz="900" b="1" dirty="0"/>
              </a:p>
            </p:txBody>
          </p:sp>
          <p:sp>
            <p:nvSpPr>
              <p:cNvPr id="60" name="TextBox 59">
                <a:extLst>
                  <a:ext uri="{FF2B5EF4-FFF2-40B4-BE49-F238E27FC236}">
                    <a16:creationId xmlns:a16="http://schemas.microsoft.com/office/drawing/2014/main" id="{758C9316-0B9E-A31E-F1FB-83152857F3EE}"/>
                  </a:ext>
                </a:extLst>
              </p:cNvPr>
              <p:cNvSpPr txBox="1"/>
              <p:nvPr/>
            </p:nvSpPr>
            <p:spPr>
              <a:xfrm>
                <a:off x="4923731" y="628218"/>
                <a:ext cx="433030" cy="164746"/>
              </a:xfrm>
              <a:prstGeom prst="rect">
                <a:avLst/>
              </a:prstGeom>
              <a:noFill/>
            </p:spPr>
            <p:txBody>
              <a:bodyPr wrap="none" rtlCol="0">
                <a:spAutoFit/>
              </a:bodyPr>
              <a:lstStyle/>
              <a:p>
                <a:r>
                  <a:rPr lang="en-US" altLang="zh-CN" sz="900" b="1" dirty="0"/>
                  <a:t>NC</a:t>
                </a:r>
                <a:endParaRPr lang="en-US" sz="900" b="1" dirty="0"/>
              </a:p>
            </p:txBody>
          </p:sp>
        </p:grpSp>
        <p:pic>
          <p:nvPicPr>
            <p:cNvPr id="49" name="Picture 48">
              <a:extLst>
                <a:ext uri="{FF2B5EF4-FFF2-40B4-BE49-F238E27FC236}">
                  <a16:creationId xmlns:a16="http://schemas.microsoft.com/office/drawing/2014/main" id="{727B7A20-0051-78AA-18D6-0F7A940462D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281934" y="368212"/>
              <a:ext cx="466231" cy="367698"/>
            </a:xfrm>
            <a:prstGeom prst="rect">
              <a:avLst/>
            </a:prstGeom>
          </p:spPr>
        </p:pic>
        <p:sp>
          <p:nvSpPr>
            <p:cNvPr id="50" name="TextBox 49">
              <a:extLst>
                <a:ext uri="{FF2B5EF4-FFF2-40B4-BE49-F238E27FC236}">
                  <a16:creationId xmlns:a16="http://schemas.microsoft.com/office/drawing/2014/main" id="{CFBABE95-051B-44F2-404A-C7BCB8D816D8}"/>
                </a:ext>
              </a:extLst>
            </p:cNvPr>
            <p:cNvSpPr txBox="1"/>
            <p:nvPr/>
          </p:nvSpPr>
          <p:spPr>
            <a:xfrm>
              <a:off x="6546743" y="349217"/>
              <a:ext cx="653654" cy="219662"/>
            </a:xfrm>
            <a:prstGeom prst="rect">
              <a:avLst/>
            </a:prstGeom>
            <a:noFill/>
          </p:spPr>
          <p:txBody>
            <a:bodyPr wrap="none" rtlCol="0">
              <a:spAutoFit/>
            </a:bodyPr>
            <a:lstStyle/>
            <a:p>
              <a:r>
                <a:rPr lang="en-US" altLang="zh-CN" sz="1400" b="1" dirty="0"/>
                <a:t>SNP</a:t>
              </a:r>
              <a:endParaRPr lang="en-US" sz="1400" b="1" dirty="0"/>
            </a:p>
          </p:txBody>
        </p:sp>
        <p:sp>
          <p:nvSpPr>
            <p:cNvPr id="51" name="TextBox 50">
              <a:extLst>
                <a:ext uri="{FF2B5EF4-FFF2-40B4-BE49-F238E27FC236}">
                  <a16:creationId xmlns:a16="http://schemas.microsoft.com/office/drawing/2014/main" id="{050F6D16-C77E-2E38-54A0-2291C83AD365}"/>
                </a:ext>
              </a:extLst>
            </p:cNvPr>
            <p:cNvSpPr txBox="1"/>
            <p:nvPr/>
          </p:nvSpPr>
          <p:spPr>
            <a:xfrm>
              <a:off x="6541718" y="1391313"/>
              <a:ext cx="662306" cy="219662"/>
            </a:xfrm>
            <a:prstGeom prst="rect">
              <a:avLst/>
            </a:prstGeom>
            <a:noFill/>
          </p:spPr>
          <p:txBody>
            <a:bodyPr wrap="none" rtlCol="0">
              <a:spAutoFit/>
            </a:bodyPr>
            <a:lstStyle/>
            <a:p>
              <a:r>
                <a:rPr lang="en-US" altLang="zh-CN" sz="1400" b="1" dirty="0"/>
                <a:t>MRI</a:t>
              </a:r>
              <a:endParaRPr lang="en-US" sz="1400" b="1" dirty="0"/>
            </a:p>
          </p:txBody>
        </p:sp>
        <p:sp>
          <p:nvSpPr>
            <p:cNvPr id="55" name="TextBox 54">
              <a:extLst>
                <a:ext uri="{FF2B5EF4-FFF2-40B4-BE49-F238E27FC236}">
                  <a16:creationId xmlns:a16="http://schemas.microsoft.com/office/drawing/2014/main" id="{4CFDE480-FFDC-B0AF-C3E6-C2CCDFFC202E}"/>
                </a:ext>
              </a:extLst>
            </p:cNvPr>
            <p:cNvSpPr txBox="1"/>
            <p:nvPr/>
          </p:nvSpPr>
          <p:spPr>
            <a:xfrm>
              <a:off x="6363484" y="2486745"/>
              <a:ext cx="765410" cy="303865"/>
            </a:xfrm>
            <a:prstGeom prst="rect">
              <a:avLst/>
            </a:prstGeom>
            <a:noFill/>
          </p:spPr>
          <p:txBody>
            <a:bodyPr wrap="square" rtlCol="0">
              <a:spAutoFit/>
            </a:bodyPr>
            <a:lstStyle/>
            <a:p>
              <a:pPr>
                <a:lnSpc>
                  <a:spcPts val="1300"/>
                </a:lnSpc>
              </a:pPr>
              <a:r>
                <a:rPr lang="en-US" altLang="zh-CN" sz="1200" b="1" dirty="0"/>
                <a:t>SNP + MRI</a:t>
              </a:r>
              <a:endParaRPr lang="en-US" sz="1200" b="1" dirty="0"/>
            </a:p>
          </p:txBody>
        </p:sp>
      </p:grpSp>
      <p:pic>
        <p:nvPicPr>
          <p:cNvPr id="45" name="image10.png">
            <a:extLst>
              <a:ext uri="{FF2B5EF4-FFF2-40B4-BE49-F238E27FC236}">
                <a16:creationId xmlns:a16="http://schemas.microsoft.com/office/drawing/2014/main" id="{4B90D2E2-93BE-75D3-2D4F-E6FF7161E20A}"/>
              </a:ext>
            </a:extLst>
          </p:cNvPr>
          <p:cNvPicPr>
            <a:picLocks/>
          </p:cNvPicPr>
          <p:nvPr/>
        </p:nvPicPr>
        <p:blipFill rotWithShape="1">
          <a:blip r:embed="rId7">
            <a:extLst>
              <a:ext uri="{28A0092B-C50C-407E-A947-70E740481C1C}">
                <a14:useLocalDpi xmlns:a14="http://schemas.microsoft.com/office/drawing/2010/main"/>
              </a:ext>
            </a:extLst>
          </a:blip>
          <a:srcRect/>
          <a:stretch/>
        </p:blipFill>
        <p:spPr>
          <a:xfrm>
            <a:off x="1089302" y="3353271"/>
            <a:ext cx="2475336" cy="2337383"/>
          </a:xfrm>
          <a:prstGeom prst="rect">
            <a:avLst/>
          </a:prstGeom>
          <a:ln/>
        </p:spPr>
      </p:pic>
      <p:sp>
        <p:nvSpPr>
          <p:cNvPr id="5" name="TextBox 4">
            <a:extLst>
              <a:ext uri="{FF2B5EF4-FFF2-40B4-BE49-F238E27FC236}">
                <a16:creationId xmlns:a16="http://schemas.microsoft.com/office/drawing/2014/main" id="{5C5F1061-11C5-48F8-34B9-8FCFCC7126E5}"/>
              </a:ext>
            </a:extLst>
          </p:cNvPr>
          <p:cNvSpPr txBox="1"/>
          <p:nvPr/>
        </p:nvSpPr>
        <p:spPr>
          <a:xfrm>
            <a:off x="6999044" y="5725575"/>
            <a:ext cx="1735172" cy="430887"/>
          </a:xfrm>
          <a:prstGeom prst="rect">
            <a:avLst/>
          </a:prstGeom>
          <a:noFill/>
        </p:spPr>
        <p:txBody>
          <a:bodyPr wrap="square">
            <a:spAutoFit/>
          </a:bodyPr>
          <a:lstStyle/>
          <a:p>
            <a:pPr algn="ctr"/>
            <a:r>
              <a:rPr lang="en-CA" sz="1100" i="1" kern="100" dirty="0" err="1">
                <a:latin typeface="+mj-lt"/>
                <a:ea typeface="SimSun" panose="02010600030101010101" pitchFamily="2" charset="-122"/>
              </a:rPr>
              <a:t>Mirabnahrazam</a:t>
            </a:r>
            <a:r>
              <a:rPr lang="en-CA" sz="1100" i="1" kern="100" dirty="0">
                <a:latin typeface="+mj-lt"/>
                <a:ea typeface="SimSun" panose="02010600030101010101" pitchFamily="2" charset="-122"/>
              </a:rPr>
              <a:t> et al.</a:t>
            </a:r>
            <a:br>
              <a:rPr lang="en-CA" sz="1100" i="1" kern="100" dirty="0">
                <a:latin typeface="+mj-lt"/>
                <a:ea typeface="SimSun" panose="02010600030101010101" pitchFamily="2" charset="-122"/>
              </a:rPr>
            </a:br>
            <a:r>
              <a:rPr lang="en-CA" sz="1100" i="1" kern="100" dirty="0">
                <a:latin typeface="+mj-lt"/>
                <a:ea typeface="SimSun" panose="02010600030101010101" pitchFamily="2" charset="-122"/>
              </a:rPr>
              <a:t> JAD 2022 | NBA 2023</a:t>
            </a:r>
            <a:endParaRPr lang="en-GB" sz="1100" i="1" kern="100" dirty="0">
              <a:effectLst/>
              <a:latin typeface="+mj-lt"/>
              <a:ea typeface="SimSun" panose="02010600030101010101" pitchFamily="2" charset="-122"/>
            </a:endParaRPr>
          </a:p>
        </p:txBody>
      </p:sp>
    </p:spTree>
    <p:extLst>
      <p:ext uri="{BB962C8B-B14F-4D97-AF65-F5344CB8AC3E}">
        <p14:creationId xmlns:p14="http://schemas.microsoft.com/office/powerpoint/2010/main" val="2467125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BDBD-6825-54B2-740A-DAC4E5E37CDE}"/>
              </a:ext>
            </a:extLst>
          </p:cNvPr>
          <p:cNvSpPr>
            <a:spLocks noGrp="1"/>
          </p:cNvSpPr>
          <p:nvPr>
            <p:ph type="title"/>
          </p:nvPr>
        </p:nvSpPr>
        <p:spPr>
          <a:xfrm>
            <a:off x="424141" y="365125"/>
            <a:ext cx="11443473" cy="790575"/>
          </a:xfrm>
        </p:spPr>
        <p:txBody>
          <a:bodyPr>
            <a:noAutofit/>
          </a:bodyPr>
          <a:lstStyle/>
          <a:p>
            <a:r>
              <a:rPr lang="en-US" sz="3200" dirty="0"/>
              <a:t>Case 4: Longitudinal Neuroimaging AD Risk Prediction</a:t>
            </a:r>
          </a:p>
        </p:txBody>
      </p:sp>
      <p:pic>
        <p:nvPicPr>
          <p:cNvPr id="7" name="Content Placeholder 6">
            <a:extLst>
              <a:ext uri="{FF2B5EF4-FFF2-40B4-BE49-F238E27FC236}">
                <a16:creationId xmlns:a16="http://schemas.microsoft.com/office/drawing/2014/main" id="{42190C63-4014-0A4C-98C5-34D7AC4AFB7B}"/>
              </a:ext>
            </a:extLst>
          </p:cNvPr>
          <p:cNvPicPr>
            <a:picLocks noGrp="1" noChangeAspect="1"/>
          </p:cNvPicPr>
          <p:nvPr>
            <p:ph idx="1"/>
          </p:nvPr>
        </p:nvPicPr>
        <p:blipFill>
          <a:blip r:embed="rId3"/>
          <a:stretch>
            <a:fillRect/>
          </a:stretch>
        </p:blipFill>
        <p:spPr>
          <a:xfrm>
            <a:off x="227568" y="2502888"/>
            <a:ext cx="5278733" cy="2688237"/>
          </a:xfrm>
        </p:spPr>
      </p:pic>
      <p:sp>
        <p:nvSpPr>
          <p:cNvPr id="5" name="Slide Number Placeholder 4">
            <a:extLst>
              <a:ext uri="{FF2B5EF4-FFF2-40B4-BE49-F238E27FC236}">
                <a16:creationId xmlns:a16="http://schemas.microsoft.com/office/drawing/2014/main" id="{AE3C7029-6F77-1D63-94DB-832810CBBC1F}"/>
              </a:ext>
            </a:extLst>
          </p:cNvPr>
          <p:cNvSpPr>
            <a:spLocks noGrp="1"/>
          </p:cNvSpPr>
          <p:nvPr>
            <p:ph type="sldNum" sz="quarter" idx="12"/>
          </p:nvPr>
        </p:nvSpPr>
        <p:spPr>
          <a:xfrm>
            <a:off x="11805138" y="6479442"/>
            <a:ext cx="38686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6E2843-6E42-4768-91A8-1B4236248F95}" type="slidenum">
              <a:rPr lang="en-CA" smtClean="0"/>
              <a:pPr/>
              <a:t>8</a:t>
            </a:fld>
            <a:endParaRPr lang="en-CA"/>
          </a:p>
        </p:txBody>
      </p:sp>
      <p:sp>
        <p:nvSpPr>
          <p:cNvPr id="8" name="TextBox 7">
            <a:extLst>
              <a:ext uri="{FF2B5EF4-FFF2-40B4-BE49-F238E27FC236}">
                <a16:creationId xmlns:a16="http://schemas.microsoft.com/office/drawing/2014/main" id="{3F2FAB4B-885A-CD5D-AF79-493E9E39973A}"/>
              </a:ext>
            </a:extLst>
          </p:cNvPr>
          <p:cNvSpPr txBox="1"/>
          <p:nvPr/>
        </p:nvSpPr>
        <p:spPr>
          <a:xfrm>
            <a:off x="3885033" y="4454205"/>
            <a:ext cx="2017219" cy="307777"/>
          </a:xfrm>
          <a:prstGeom prst="rect">
            <a:avLst/>
          </a:prstGeom>
          <a:noFill/>
        </p:spPr>
        <p:txBody>
          <a:bodyPr wrap="none" rtlCol="0">
            <a:spAutoFit/>
          </a:bodyPr>
          <a:lstStyle/>
          <a:p>
            <a:r>
              <a:rPr lang="en-US" sz="1400" i="1" dirty="0"/>
              <a:t>Bapat, Ma, etc. 2024 JAD</a:t>
            </a:r>
          </a:p>
        </p:txBody>
      </p:sp>
      <p:sp>
        <p:nvSpPr>
          <p:cNvPr id="9" name="Content Placeholder 2">
            <a:extLst>
              <a:ext uri="{FF2B5EF4-FFF2-40B4-BE49-F238E27FC236}">
                <a16:creationId xmlns:a16="http://schemas.microsoft.com/office/drawing/2014/main" id="{7B94D2F9-0119-5504-4AF4-27734896F3FB}"/>
              </a:ext>
            </a:extLst>
          </p:cNvPr>
          <p:cNvSpPr txBox="1">
            <a:spLocks/>
          </p:cNvSpPr>
          <p:nvPr/>
        </p:nvSpPr>
        <p:spPr>
          <a:xfrm>
            <a:off x="143510" y="1246460"/>
            <a:ext cx="5627370" cy="43383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CA" sz="2000" dirty="0">
                <a:solidFill>
                  <a:schemeClr val="tx2"/>
                </a:solidFill>
              </a:rPr>
              <a:t>Predict conversion to dementia in 4-years</a:t>
            </a:r>
          </a:p>
          <a:p>
            <a:pPr>
              <a:lnSpc>
                <a:spcPct val="80000"/>
              </a:lnSpc>
            </a:pPr>
            <a:r>
              <a:rPr lang="en-CA" sz="2000" dirty="0">
                <a:solidFill>
                  <a:schemeClr val="tx2"/>
                </a:solidFill>
              </a:rPr>
              <a:t>Fusion of 3 timepoints neuroimaging data</a:t>
            </a:r>
          </a:p>
          <a:p>
            <a:pPr lvl="1">
              <a:lnSpc>
                <a:spcPct val="80000"/>
              </a:lnSpc>
            </a:pPr>
            <a:r>
              <a:rPr lang="en-CA" sz="1800" dirty="0">
                <a:solidFill>
                  <a:schemeClr val="tx2"/>
                </a:solidFill>
              </a:rPr>
              <a:t>Cascade network</a:t>
            </a:r>
          </a:p>
          <a:p>
            <a:pPr lvl="1">
              <a:lnSpc>
                <a:spcPct val="80000"/>
              </a:lnSpc>
            </a:pPr>
            <a:r>
              <a:rPr lang="en-CA" sz="1800" dirty="0">
                <a:solidFill>
                  <a:schemeClr val="tx2"/>
                </a:solidFill>
              </a:rPr>
              <a:t>Combined with non-imaging feature</a:t>
            </a:r>
          </a:p>
        </p:txBody>
      </p:sp>
      <p:sp>
        <p:nvSpPr>
          <p:cNvPr id="27" name="TextBox 26">
            <a:extLst>
              <a:ext uri="{FF2B5EF4-FFF2-40B4-BE49-F238E27FC236}">
                <a16:creationId xmlns:a16="http://schemas.microsoft.com/office/drawing/2014/main" id="{234B7E4F-0677-918F-8200-9B389B983166}"/>
              </a:ext>
            </a:extLst>
          </p:cNvPr>
          <p:cNvSpPr txBox="1"/>
          <p:nvPr/>
        </p:nvSpPr>
        <p:spPr>
          <a:xfrm>
            <a:off x="9512963" y="4062925"/>
            <a:ext cx="1701941" cy="307777"/>
          </a:xfrm>
          <a:prstGeom prst="rect">
            <a:avLst/>
          </a:prstGeom>
          <a:noFill/>
        </p:spPr>
        <p:txBody>
          <a:bodyPr wrap="none" rtlCol="0">
            <a:spAutoFit/>
          </a:bodyPr>
          <a:lstStyle/>
          <a:p>
            <a:r>
              <a:rPr lang="en-US" sz="1400" i="1" dirty="0" err="1"/>
              <a:t>Kyriacou</a:t>
            </a:r>
            <a:r>
              <a:rPr lang="en-US" sz="1400" i="1" dirty="0"/>
              <a:t>, etc. In prep</a:t>
            </a:r>
          </a:p>
        </p:txBody>
      </p:sp>
      <p:graphicFrame>
        <p:nvGraphicFramePr>
          <p:cNvPr id="28" name="Table 27">
            <a:extLst>
              <a:ext uri="{FF2B5EF4-FFF2-40B4-BE49-F238E27FC236}">
                <a16:creationId xmlns:a16="http://schemas.microsoft.com/office/drawing/2014/main" id="{17A7FE57-B055-3A81-DAE7-13E114DB10D3}"/>
              </a:ext>
            </a:extLst>
          </p:cNvPr>
          <p:cNvGraphicFramePr>
            <a:graphicFrameLocks noGrp="1"/>
          </p:cNvGraphicFramePr>
          <p:nvPr>
            <p:extLst>
              <p:ext uri="{D42A27DB-BD31-4B8C-83A1-F6EECF244321}">
                <p14:modId xmlns:p14="http://schemas.microsoft.com/office/powerpoint/2010/main" val="3611191234"/>
              </p:ext>
            </p:extLst>
          </p:nvPr>
        </p:nvGraphicFramePr>
        <p:xfrm>
          <a:off x="7760768" y="4664764"/>
          <a:ext cx="3712035" cy="1132551"/>
        </p:xfrm>
        <a:graphic>
          <a:graphicData uri="http://schemas.openxmlformats.org/drawingml/2006/table">
            <a:tbl>
              <a:tblPr firstRow="1" bandRow="1">
                <a:tableStyleId>{5940675A-B579-460E-94D1-54222C63F5DA}</a:tableStyleId>
              </a:tblPr>
              <a:tblGrid>
                <a:gridCol w="1029669">
                  <a:extLst>
                    <a:ext uri="{9D8B030D-6E8A-4147-A177-3AD203B41FA5}">
                      <a16:colId xmlns:a16="http://schemas.microsoft.com/office/drawing/2014/main" val="874389486"/>
                    </a:ext>
                  </a:extLst>
                </a:gridCol>
                <a:gridCol w="1389760">
                  <a:extLst>
                    <a:ext uri="{9D8B030D-6E8A-4147-A177-3AD203B41FA5}">
                      <a16:colId xmlns:a16="http://schemas.microsoft.com/office/drawing/2014/main" val="1474958137"/>
                    </a:ext>
                  </a:extLst>
                </a:gridCol>
                <a:gridCol w="1292606">
                  <a:extLst>
                    <a:ext uri="{9D8B030D-6E8A-4147-A177-3AD203B41FA5}">
                      <a16:colId xmlns:a16="http://schemas.microsoft.com/office/drawing/2014/main" val="2638920747"/>
                    </a:ext>
                  </a:extLst>
                </a:gridCol>
              </a:tblGrid>
              <a:tr h="449347">
                <a:tc>
                  <a:txBody>
                    <a:bodyPr/>
                    <a:lstStyle/>
                    <a:p>
                      <a:pPr algn="ctr">
                        <a:lnSpc>
                          <a:spcPct val="70000"/>
                        </a:lnSpc>
                      </a:pPr>
                      <a:r>
                        <a:rPr lang="en-US" sz="1600" b="1" dirty="0" err="1">
                          <a:solidFill>
                            <a:schemeClr val="tx2"/>
                          </a:solidFill>
                        </a:rPr>
                        <a:t>C</a:t>
                      </a:r>
                      <a:r>
                        <a:rPr lang="en-US" sz="1600" b="1" baseline="-25000" dirty="0" err="1">
                          <a:solidFill>
                            <a:schemeClr val="tx2"/>
                          </a:solidFill>
                        </a:rPr>
                        <a:t>idx</a:t>
                      </a:r>
                      <a:endParaRPr lang="en-US" sz="1600" b="1" baseline="-25000" dirty="0">
                        <a:solidFill>
                          <a:schemeClr val="tx2"/>
                        </a:solidFill>
                      </a:endParaRPr>
                    </a:p>
                  </a:txBody>
                  <a:tcPr anchor="ctr">
                    <a:solidFill>
                      <a:schemeClr val="bg1"/>
                    </a:solidFill>
                  </a:tcPr>
                </a:tc>
                <a:tc>
                  <a:txBody>
                    <a:bodyPr/>
                    <a:lstStyle/>
                    <a:p>
                      <a:pPr algn="ctr">
                        <a:lnSpc>
                          <a:spcPct val="70000"/>
                        </a:lnSpc>
                      </a:pPr>
                      <a:r>
                        <a:rPr lang="en-US" sz="1600" b="1" dirty="0">
                          <a:solidFill>
                            <a:schemeClr val="tx2"/>
                          </a:solidFill>
                        </a:rPr>
                        <a:t>MCI Conversion </a:t>
                      </a:r>
                    </a:p>
                  </a:txBody>
                  <a:tcPr anchor="ctr">
                    <a:solidFill>
                      <a:schemeClr val="bg1"/>
                    </a:solidFill>
                  </a:tcPr>
                </a:tc>
                <a:tc>
                  <a:txBody>
                    <a:bodyPr/>
                    <a:lstStyle/>
                    <a:p>
                      <a:pPr algn="ctr">
                        <a:lnSpc>
                          <a:spcPct val="70000"/>
                        </a:lnSpc>
                      </a:pPr>
                      <a:r>
                        <a:rPr lang="en-US" sz="1600" b="1" dirty="0">
                          <a:solidFill>
                            <a:schemeClr val="tx2"/>
                          </a:solidFill>
                        </a:rPr>
                        <a:t>AD Conversion</a:t>
                      </a:r>
                    </a:p>
                  </a:txBody>
                  <a:tcPr anchor="ctr">
                    <a:solidFill>
                      <a:schemeClr val="bg1"/>
                    </a:solidFill>
                  </a:tcPr>
                </a:tc>
                <a:extLst>
                  <a:ext uri="{0D108BD9-81ED-4DB2-BD59-A6C34878D82A}">
                    <a16:rowId xmlns:a16="http://schemas.microsoft.com/office/drawing/2014/main" val="2819488346"/>
                  </a:ext>
                </a:extLst>
              </a:tr>
              <a:tr h="341602">
                <a:tc>
                  <a:txBody>
                    <a:bodyPr/>
                    <a:lstStyle/>
                    <a:p>
                      <a:pPr algn="ctr"/>
                      <a:r>
                        <a:rPr lang="en-US" sz="1600" b="1" dirty="0">
                          <a:solidFill>
                            <a:schemeClr val="tx2"/>
                          </a:solidFill>
                        </a:rPr>
                        <a:t>1 TP</a:t>
                      </a:r>
                    </a:p>
                  </a:txBody>
                  <a:tcPr anchor="ctr">
                    <a:solidFill>
                      <a:schemeClr val="bg1"/>
                    </a:solidFill>
                  </a:tcPr>
                </a:tc>
                <a:tc>
                  <a:txBody>
                    <a:bodyPr/>
                    <a:lstStyle/>
                    <a:p>
                      <a:pPr algn="ctr"/>
                      <a:r>
                        <a:rPr lang="en-US" sz="1600" dirty="0">
                          <a:solidFill>
                            <a:schemeClr val="tx2"/>
                          </a:solidFill>
                        </a:rPr>
                        <a:t>0.603</a:t>
                      </a:r>
                    </a:p>
                  </a:txBody>
                  <a:tcPr anchor="ctr">
                    <a:solidFill>
                      <a:schemeClr val="bg1"/>
                    </a:solidFill>
                  </a:tcPr>
                </a:tc>
                <a:tc>
                  <a:txBody>
                    <a:bodyPr/>
                    <a:lstStyle/>
                    <a:p>
                      <a:pPr algn="ctr"/>
                      <a:r>
                        <a:rPr lang="en-US" sz="1600" dirty="0">
                          <a:solidFill>
                            <a:schemeClr val="tx2"/>
                          </a:solidFill>
                        </a:rPr>
                        <a:t>0.756</a:t>
                      </a:r>
                    </a:p>
                  </a:txBody>
                  <a:tcPr anchor="ctr">
                    <a:solidFill>
                      <a:schemeClr val="bg1"/>
                    </a:solidFill>
                  </a:tcPr>
                </a:tc>
                <a:extLst>
                  <a:ext uri="{0D108BD9-81ED-4DB2-BD59-A6C34878D82A}">
                    <a16:rowId xmlns:a16="http://schemas.microsoft.com/office/drawing/2014/main" val="33582506"/>
                  </a:ext>
                </a:extLst>
              </a:tr>
              <a:tr h="341602">
                <a:tc>
                  <a:txBody>
                    <a:bodyPr/>
                    <a:lstStyle/>
                    <a:p>
                      <a:pPr algn="ctr"/>
                      <a:r>
                        <a:rPr lang="en-US" sz="1600" b="1" dirty="0">
                          <a:solidFill>
                            <a:schemeClr val="tx2"/>
                          </a:solidFill>
                        </a:rPr>
                        <a:t>3 TP</a:t>
                      </a:r>
                    </a:p>
                  </a:txBody>
                  <a:tcPr anchor="ctr">
                    <a:solidFill>
                      <a:schemeClr val="bg1"/>
                    </a:solidFill>
                  </a:tcPr>
                </a:tc>
                <a:tc>
                  <a:txBody>
                    <a:bodyPr/>
                    <a:lstStyle/>
                    <a:p>
                      <a:pPr algn="ctr"/>
                      <a:r>
                        <a:rPr lang="en-US" sz="1600" dirty="0">
                          <a:solidFill>
                            <a:schemeClr val="tx2"/>
                          </a:solidFill>
                        </a:rPr>
                        <a:t>0.875</a:t>
                      </a:r>
                    </a:p>
                  </a:txBody>
                  <a:tcPr anchor="ctr">
                    <a:solidFill>
                      <a:schemeClr val="bg1"/>
                    </a:solidFill>
                  </a:tcPr>
                </a:tc>
                <a:tc>
                  <a:txBody>
                    <a:bodyPr/>
                    <a:lstStyle/>
                    <a:p>
                      <a:pPr algn="ctr"/>
                      <a:r>
                        <a:rPr lang="en-US" sz="1600" dirty="0">
                          <a:solidFill>
                            <a:schemeClr val="tx2"/>
                          </a:solidFill>
                        </a:rPr>
                        <a:t>0.906</a:t>
                      </a:r>
                    </a:p>
                  </a:txBody>
                  <a:tcPr anchor="ctr">
                    <a:solidFill>
                      <a:schemeClr val="bg1"/>
                    </a:solidFill>
                  </a:tcPr>
                </a:tc>
                <a:extLst>
                  <a:ext uri="{0D108BD9-81ED-4DB2-BD59-A6C34878D82A}">
                    <a16:rowId xmlns:a16="http://schemas.microsoft.com/office/drawing/2014/main" val="1439089194"/>
                  </a:ext>
                </a:extLst>
              </a:tr>
            </a:tbl>
          </a:graphicData>
        </a:graphic>
      </p:graphicFrame>
      <p:sp>
        <p:nvSpPr>
          <p:cNvPr id="29" name="Content Placeholder 2">
            <a:extLst>
              <a:ext uri="{FF2B5EF4-FFF2-40B4-BE49-F238E27FC236}">
                <a16:creationId xmlns:a16="http://schemas.microsoft.com/office/drawing/2014/main" id="{DFBC334B-E47A-D8A2-18DE-B729E4954662}"/>
              </a:ext>
            </a:extLst>
          </p:cNvPr>
          <p:cNvSpPr txBox="1">
            <a:spLocks/>
          </p:cNvSpPr>
          <p:nvPr/>
        </p:nvSpPr>
        <p:spPr>
          <a:xfrm>
            <a:off x="7162800" y="1228824"/>
            <a:ext cx="5163848" cy="2949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000" dirty="0">
                <a:solidFill>
                  <a:schemeClr val="tx2"/>
                </a:solidFill>
              </a:rPr>
              <a:t>Longitudinal survival analysis</a:t>
            </a:r>
          </a:p>
          <a:p>
            <a:r>
              <a:rPr lang="en-CA" sz="2000" dirty="0">
                <a:solidFill>
                  <a:schemeClr val="tx2"/>
                </a:solidFill>
              </a:rPr>
              <a:t>Fusion of 3-timepoints neuroimaging data</a:t>
            </a:r>
          </a:p>
        </p:txBody>
      </p:sp>
      <p:grpSp>
        <p:nvGrpSpPr>
          <p:cNvPr id="3" name="Group 2">
            <a:extLst>
              <a:ext uri="{FF2B5EF4-FFF2-40B4-BE49-F238E27FC236}">
                <a16:creationId xmlns:a16="http://schemas.microsoft.com/office/drawing/2014/main" id="{77CC6D6A-59C5-DE00-E894-2BF736F90B86}"/>
              </a:ext>
            </a:extLst>
          </p:cNvPr>
          <p:cNvGrpSpPr/>
          <p:nvPr/>
        </p:nvGrpSpPr>
        <p:grpSpPr>
          <a:xfrm>
            <a:off x="7641712" y="2393818"/>
            <a:ext cx="1688866" cy="1350323"/>
            <a:chOff x="7438901" y="2361065"/>
            <a:chExt cx="1394836" cy="1012275"/>
          </a:xfrm>
        </p:grpSpPr>
        <p:sp>
          <p:nvSpPr>
            <p:cNvPr id="10" name="Rectangle: Rounded Corners 9">
              <a:extLst>
                <a:ext uri="{FF2B5EF4-FFF2-40B4-BE49-F238E27FC236}">
                  <a16:creationId xmlns:a16="http://schemas.microsoft.com/office/drawing/2014/main" id="{D9EAC7E5-9E6D-A3D2-A83F-91886E465391}"/>
                </a:ext>
              </a:extLst>
            </p:cNvPr>
            <p:cNvSpPr/>
            <p:nvPr/>
          </p:nvSpPr>
          <p:spPr>
            <a:xfrm rot="16200000">
              <a:off x="7373901" y="2426065"/>
              <a:ext cx="314754" cy="18475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C841BC4C-1966-9680-28A6-A0EC56931180}"/>
                </a:ext>
              </a:extLst>
            </p:cNvPr>
            <p:cNvSpPr/>
            <p:nvPr/>
          </p:nvSpPr>
          <p:spPr>
            <a:xfrm rot="16200000">
              <a:off x="7379852" y="2772955"/>
              <a:ext cx="314754" cy="192924"/>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Trapezoid 12">
              <a:extLst>
                <a:ext uri="{FF2B5EF4-FFF2-40B4-BE49-F238E27FC236}">
                  <a16:creationId xmlns:a16="http://schemas.microsoft.com/office/drawing/2014/main" id="{6E6C1AE8-DC86-121F-A6CF-D3B1DF1AFE98}"/>
                </a:ext>
              </a:extLst>
            </p:cNvPr>
            <p:cNvSpPr/>
            <p:nvPr/>
          </p:nvSpPr>
          <p:spPr>
            <a:xfrm rot="5400000">
              <a:off x="7638784" y="2759043"/>
              <a:ext cx="297296" cy="220302"/>
            </a:xfrm>
            <a:prstGeom prst="trapezoid">
              <a:avLst>
                <a:gd name="adj" fmla="val 27246"/>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Trapezoid 13">
              <a:extLst>
                <a:ext uri="{FF2B5EF4-FFF2-40B4-BE49-F238E27FC236}">
                  <a16:creationId xmlns:a16="http://schemas.microsoft.com/office/drawing/2014/main" id="{A5C9A3E5-8D1C-EA64-A11F-C2EB639EF50F}"/>
                </a:ext>
              </a:extLst>
            </p:cNvPr>
            <p:cNvSpPr/>
            <p:nvPr/>
          </p:nvSpPr>
          <p:spPr>
            <a:xfrm rot="5400000">
              <a:off x="7648362" y="2411187"/>
              <a:ext cx="297296" cy="218294"/>
            </a:xfrm>
            <a:prstGeom prst="trapezoid">
              <a:avLst>
                <a:gd name="adj" fmla="val 34267"/>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8DD28A52-7C20-4D0C-667E-81489B437ECC}"/>
                </a:ext>
              </a:extLst>
            </p:cNvPr>
            <p:cNvSpPr/>
            <p:nvPr/>
          </p:nvSpPr>
          <p:spPr>
            <a:xfrm rot="16200000">
              <a:off x="7944809" y="2443556"/>
              <a:ext cx="185785" cy="16479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72A3E548-5766-18B0-0913-C8C9FD78D0DF}"/>
                </a:ext>
              </a:extLst>
            </p:cNvPr>
            <p:cNvSpPr/>
            <p:nvPr/>
          </p:nvSpPr>
          <p:spPr>
            <a:xfrm rot="16200000">
              <a:off x="7944808" y="2792699"/>
              <a:ext cx="185785" cy="172078"/>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Trapezoid 16">
              <a:extLst>
                <a:ext uri="{FF2B5EF4-FFF2-40B4-BE49-F238E27FC236}">
                  <a16:creationId xmlns:a16="http://schemas.microsoft.com/office/drawing/2014/main" id="{E44A37A1-22D3-0CDB-3BBC-7C20298E75AB}"/>
                </a:ext>
              </a:extLst>
            </p:cNvPr>
            <p:cNvSpPr/>
            <p:nvPr/>
          </p:nvSpPr>
          <p:spPr>
            <a:xfrm rot="5400000">
              <a:off x="7885684" y="2802039"/>
              <a:ext cx="803579" cy="203299"/>
            </a:xfrm>
            <a:prstGeom prst="trapezoid">
              <a:avLst>
                <a:gd name="adj" fmla="val 133867"/>
              </a:avLst>
            </a:prstGeom>
            <a:solidFill>
              <a:srgbClr val="70AD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FDF6CCD-FED7-056E-E61C-2CFFB510515E}"/>
                </a:ext>
              </a:extLst>
            </p:cNvPr>
            <p:cNvSpPr txBox="1"/>
            <p:nvPr/>
          </p:nvSpPr>
          <p:spPr>
            <a:xfrm>
              <a:off x="7973465" y="2568570"/>
              <a:ext cx="216424" cy="2462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ymbol" panose="020B0502040204020203" pitchFamily="34" charset="0"/>
                  <a:ea typeface="DengXian" panose="02010600030101010101" pitchFamily="2" charset="-122"/>
                  <a:cs typeface="Times New Roman" panose="02020603050405020304" pitchFamily="18" charset="0"/>
                </a:rPr>
                <a: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C4C28CEC-EE22-305F-828A-F983A40366D7}"/>
                </a:ext>
              </a:extLst>
            </p:cNvPr>
            <p:cNvSpPr/>
            <p:nvPr/>
          </p:nvSpPr>
          <p:spPr>
            <a:xfrm rot="16200000">
              <a:off x="8400290" y="2804941"/>
              <a:ext cx="246756" cy="172078"/>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C3EB073C-509D-4E01-2033-40BFFD1365DF}"/>
                </a:ext>
              </a:extLst>
            </p:cNvPr>
            <p:cNvSpPr/>
            <p:nvPr/>
          </p:nvSpPr>
          <p:spPr>
            <a:xfrm rot="16200000">
              <a:off x="8678866" y="2801626"/>
              <a:ext cx="137664" cy="172078"/>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3CDB2155-1EAE-C28C-50C3-2F4B5918DBDB}"/>
                </a:ext>
              </a:extLst>
            </p:cNvPr>
            <p:cNvSpPr/>
            <p:nvPr/>
          </p:nvSpPr>
          <p:spPr>
            <a:xfrm rot="16200000">
              <a:off x="7383634" y="3119501"/>
              <a:ext cx="314754" cy="19292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Trapezoid 30">
              <a:extLst>
                <a:ext uri="{FF2B5EF4-FFF2-40B4-BE49-F238E27FC236}">
                  <a16:creationId xmlns:a16="http://schemas.microsoft.com/office/drawing/2014/main" id="{A6CB1F45-6E7A-727E-66B6-9A00A7A5B010}"/>
                </a:ext>
              </a:extLst>
            </p:cNvPr>
            <p:cNvSpPr/>
            <p:nvPr/>
          </p:nvSpPr>
          <p:spPr>
            <a:xfrm rot="5400000">
              <a:off x="7648916" y="3092889"/>
              <a:ext cx="297296" cy="220302"/>
            </a:xfrm>
            <a:prstGeom prst="trapezoid">
              <a:avLst>
                <a:gd name="adj" fmla="val 27246"/>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E51D87A6-E080-0B89-9DEE-32225A14B263}"/>
                </a:ext>
              </a:extLst>
            </p:cNvPr>
            <p:cNvSpPr/>
            <p:nvPr/>
          </p:nvSpPr>
          <p:spPr>
            <a:xfrm rot="16200000">
              <a:off x="7954940" y="3126545"/>
              <a:ext cx="185785" cy="17207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57ADA5C7-8420-F758-4D60-8960C7DF4C96}"/>
                </a:ext>
              </a:extLst>
            </p:cNvPr>
            <p:cNvSpPr txBox="1"/>
            <p:nvPr/>
          </p:nvSpPr>
          <p:spPr>
            <a:xfrm>
              <a:off x="7983597" y="2902416"/>
              <a:ext cx="216424" cy="2462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ymbol" panose="020B0502040204020203" pitchFamily="34" charset="0"/>
                  <a:ea typeface="DengXian" panose="02010600030101010101" pitchFamily="2" charset="-122"/>
                  <a:cs typeface="Times New Roman" panose="02020603050405020304" pitchFamily="18" charset="0"/>
                </a:rPr>
                <a: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aphicFrame>
        <p:nvGraphicFramePr>
          <p:cNvPr id="6" name="Table 5">
            <a:extLst>
              <a:ext uri="{FF2B5EF4-FFF2-40B4-BE49-F238E27FC236}">
                <a16:creationId xmlns:a16="http://schemas.microsoft.com/office/drawing/2014/main" id="{7F8C5252-ABCD-1998-5482-EB7B701B9CE5}"/>
              </a:ext>
            </a:extLst>
          </p:cNvPr>
          <p:cNvGraphicFramePr>
            <a:graphicFrameLocks noGrp="1"/>
          </p:cNvGraphicFramePr>
          <p:nvPr>
            <p:extLst>
              <p:ext uri="{D42A27DB-BD31-4B8C-83A1-F6EECF244321}">
                <p14:modId xmlns:p14="http://schemas.microsoft.com/office/powerpoint/2010/main" val="1348461010"/>
              </p:ext>
            </p:extLst>
          </p:nvPr>
        </p:nvGraphicFramePr>
        <p:xfrm>
          <a:off x="2866934" y="4915083"/>
          <a:ext cx="3428534" cy="1112520"/>
        </p:xfrm>
        <a:graphic>
          <a:graphicData uri="http://schemas.openxmlformats.org/drawingml/2006/table">
            <a:tbl>
              <a:tblPr firstRow="1" bandRow="1">
                <a:tableStyleId>{5940675A-B579-460E-94D1-54222C63F5DA}</a:tableStyleId>
              </a:tblPr>
              <a:tblGrid>
                <a:gridCol w="591592">
                  <a:extLst>
                    <a:ext uri="{9D8B030D-6E8A-4147-A177-3AD203B41FA5}">
                      <a16:colId xmlns:a16="http://schemas.microsoft.com/office/drawing/2014/main" val="874389486"/>
                    </a:ext>
                  </a:extLst>
                </a:gridCol>
                <a:gridCol w="1308247">
                  <a:extLst>
                    <a:ext uri="{9D8B030D-6E8A-4147-A177-3AD203B41FA5}">
                      <a16:colId xmlns:a16="http://schemas.microsoft.com/office/drawing/2014/main" val="1474958137"/>
                    </a:ext>
                  </a:extLst>
                </a:gridCol>
                <a:gridCol w="1528695">
                  <a:extLst>
                    <a:ext uri="{9D8B030D-6E8A-4147-A177-3AD203B41FA5}">
                      <a16:colId xmlns:a16="http://schemas.microsoft.com/office/drawing/2014/main" val="2638920747"/>
                    </a:ext>
                  </a:extLst>
                </a:gridCol>
              </a:tblGrid>
              <a:tr h="370840">
                <a:tc>
                  <a:txBody>
                    <a:bodyPr/>
                    <a:lstStyle/>
                    <a:p>
                      <a:pPr algn="ctr">
                        <a:lnSpc>
                          <a:spcPct val="70000"/>
                        </a:lnSpc>
                      </a:pPr>
                      <a:r>
                        <a:rPr lang="en-US" sz="1600" b="1" dirty="0">
                          <a:solidFill>
                            <a:schemeClr val="tx2"/>
                          </a:solidFill>
                        </a:rPr>
                        <a:t>AUC</a:t>
                      </a:r>
                    </a:p>
                  </a:txBody>
                  <a:tcPr anchor="ctr">
                    <a:solidFill>
                      <a:schemeClr val="bg1"/>
                    </a:solidFill>
                  </a:tcPr>
                </a:tc>
                <a:tc>
                  <a:txBody>
                    <a:bodyPr/>
                    <a:lstStyle/>
                    <a:p>
                      <a:pPr algn="ctr">
                        <a:lnSpc>
                          <a:spcPct val="70000"/>
                        </a:lnSpc>
                      </a:pPr>
                      <a:r>
                        <a:rPr lang="en-US" sz="1600" b="1" dirty="0">
                          <a:solidFill>
                            <a:schemeClr val="tx2"/>
                          </a:solidFill>
                        </a:rPr>
                        <a:t>MRI-only </a:t>
                      </a:r>
                    </a:p>
                  </a:txBody>
                  <a:tcPr anchor="ctr">
                    <a:solidFill>
                      <a:schemeClr val="bg1"/>
                    </a:solidFill>
                  </a:tcPr>
                </a:tc>
                <a:tc>
                  <a:txBody>
                    <a:bodyPr/>
                    <a:lstStyle/>
                    <a:p>
                      <a:pPr algn="ctr">
                        <a:lnSpc>
                          <a:spcPct val="70000"/>
                        </a:lnSpc>
                      </a:pPr>
                      <a:r>
                        <a:rPr lang="en-US" sz="1600" b="1" dirty="0">
                          <a:solidFill>
                            <a:schemeClr val="tx2"/>
                          </a:solidFill>
                        </a:rPr>
                        <a:t>MRI + Clinical</a:t>
                      </a:r>
                    </a:p>
                  </a:txBody>
                  <a:tcPr anchor="ctr">
                    <a:solidFill>
                      <a:schemeClr val="bg1"/>
                    </a:solidFill>
                  </a:tcPr>
                </a:tc>
                <a:extLst>
                  <a:ext uri="{0D108BD9-81ED-4DB2-BD59-A6C34878D82A}">
                    <a16:rowId xmlns:a16="http://schemas.microsoft.com/office/drawing/2014/main" val="2819488346"/>
                  </a:ext>
                </a:extLst>
              </a:tr>
              <a:tr h="370840">
                <a:tc>
                  <a:txBody>
                    <a:bodyPr/>
                    <a:lstStyle/>
                    <a:p>
                      <a:pPr algn="ctr"/>
                      <a:r>
                        <a:rPr lang="en-US" sz="1600" b="1" dirty="0">
                          <a:solidFill>
                            <a:schemeClr val="tx2"/>
                          </a:solidFill>
                        </a:rPr>
                        <a:t>1 TP</a:t>
                      </a:r>
                    </a:p>
                  </a:txBody>
                  <a:tcPr>
                    <a:solidFill>
                      <a:schemeClr val="bg1"/>
                    </a:solidFill>
                  </a:tcPr>
                </a:tc>
                <a:tc>
                  <a:txBody>
                    <a:bodyPr/>
                    <a:lstStyle/>
                    <a:p>
                      <a:pPr algn="ctr"/>
                      <a:r>
                        <a:rPr lang="en-US" sz="1600" dirty="0">
                          <a:solidFill>
                            <a:schemeClr val="tx2"/>
                          </a:solidFill>
                        </a:rPr>
                        <a:t>0.708 ± 0.096</a:t>
                      </a:r>
                    </a:p>
                  </a:txBody>
                  <a:tcPr>
                    <a:solidFill>
                      <a:schemeClr val="bg1"/>
                    </a:solidFill>
                  </a:tcPr>
                </a:tc>
                <a:tc>
                  <a:txBody>
                    <a:bodyPr/>
                    <a:lstStyle/>
                    <a:p>
                      <a:pPr algn="ctr"/>
                      <a:r>
                        <a:rPr lang="en-US" sz="1600" dirty="0">
                          <a:solidFill>
                            <a:schemeClr val="tx2"/>
                          </a:solidFill>
                        </a:rPr>
                        <a:t>0.864 ± 0.048</a:t>
                      </a:r>
                    </a:p>
                  </a:txBody>
                  <a:tcPr>
                    <a:solidFill>
                      <a:schemeClr val="bg1"/>
                    </a:solidFill>
                  </a:tcPr>
                </a:tc>
                <a:extLst>
                  <a:ext uri="{0D108BD9-81ED-4DB2-BD59-A6C34878D82A}">
                    <a16:rowId xmlns:a16="http://schemas.microsoft.com/office/drawing/2014/main" val="33582506"/>
                  </a:ext>
                </a:extLst>
              </a:tr>
              <a:tr h="370840">
                <a:tc>
                  <a:txBody>
                    <a:bodyPr/>
                    <a:lstStyle/>
                    <a:p>
                      <a:pPr algn="ctr"/>
                      <a:r>
                        <a:rPr lang="en-US" sz="1600" b="1" dirty="0">
                          <a:solidFill>
                            <a:schemeClr val="tx2"/>
                          </a:solidFill>
                        </a:rPr>
                        <a:t>3 TP</a:t>
                      </a:r>
                    </a:p>
                  </a:txBody>
                  <a:tcPr>
                    <a:solidFill>
                      <a:schemeClr val="bg1"/>
                    </a:solidFill>
                  </a:tcPr>
                </a:tc>
                <a:tc>
                  <a:txBody>
                    <a:bodyPr/>
                    <a:lstStyle/>
                    <a:p>
                      <a:pPr algn="ctr"/>
                      <a:r>
                        <a:rPr lang="en-US" sz="1600" dirty="0">
                          <a:solidFill>
                            <a:schemeClr val="tx2"/>
                          </a:solidFill>
                        </a:rPr>
                        <a:t>0.751 ± 0.073</a:t>
                      </a:r>
                    </a:p>
                  </a:txBody>
                  <a:tcPr>
                    <a:solidFill>
                      <a:schemeClr val="bg1"/>
                    </a:solidFill>
                  </a:tcPr>
                </a:tc>
                <a:tc>
                  <a:txBody>
                    <a:bodyPr/>
                    <a:lstStyle/>
                    <a:p>
                      <a:pPr algn="ctr"/>
                      <a:r>
                        <a:rPr lang="en-US" sz="1600" dirty="0">
                          <a:solidFill>
                            <a:schemeClr val="tx2"/>
                          </a:solidFill>
                        </a:rPr>
                        <a:t>0.915 ± 0.049</a:t>
                      </a:r>
                    </a:p>
                  </a:txBody>
                  <a:tcPr>
                    <a:solidFill>
                      <a:schemeClr val="bg1"/>
                    </a:solidFill>
                  </a:tcPr>
                </a:tc>
                <a:extLst>
                  <a:ext uri="{0D108BD9-81ED-4DB2-BD59-A6C34878D82A}">
                    <a16:rowId xmlns:a16="http://schemas.microsoft.com/office/drawing/2014/main" val="1439089194"/>
                  </a:ext>
                </a:extLst>
              </a:tr>
            </a:tbl>
          </a:graphicData>
        </a:graphic>
      </p:graphicFrame>
      <p:grpSp>
        <p:nvGrpSpPr>
          <p:cNvPr id="35" name="Group 34">
            <a:extLst>
              <a:ext uri="{FF2B5EF4-FFF2-40B4-BE49-F238E27FC236}">
                <a16:creationId xmlns:a16="http://schemas.microsoft.com/office/drawing/2014/main" id="{AD84F925-B73D-6306-05B8-906C6D2CDA5B}"/>
              </a:ext>
            </a:extLst>
          </p:cNvPr>
          <p:cNvGrpSpPr/>
          <p:nvPr/>
        </p:nvGrpSpPr>
        <p:grpSpPr>
          <a:xfrm>
            <a:off x="9538642" y="2267278"/>
            <a:ext cx="2095011" cy="1697350"/>
            <a:chOff x="6168891" y="1567596"/>
            <a:chExt cx="5184909" cy="4971316"/>
          </a:xfrm>
        </p:grpSpPr>
        <p:pic>
          <p:nvPicPr>
            <p:cNvPr id="11" name="image10.png">
              <a:extLst>
                <a:ext uri="{FF2B5EF4-FFF2-40B4-BE49-F238E27FC236}">
                  <a16:creationId xmlns:a16="http://schemas.microsoft.com/office/drawing/2014/main" id="{7C609B7C-710E-651C-0709-6D0A2632EE16}"/>
                </a:ext>
              </a:extLst>
            </p:cNvPr>
            <p:cNvPicPr>
              <a:picLocks/>
            </p:cNvPicPr>
            <p:nvPr/>
          </p:nvPicPr>
          <p:blipFill rotWithShape="1">
            <a:blip r:embed="rId4"/>
            <a:srcRect l="51556" t="50413"/>
            <a:stretch/>
          </p:blipFill>
          <p:spPr>
            <a:xfrm>
              <a:off x="6168891" y="1567596"/>
              <a:ext cx="5184909" cy="4971316"/>
            </a:xfrm>
            <a:prstGeom prst="rect">
              <a:avLst/>
            </a:prstGeom>
            <a:ln/>
          </p:spPr>
        </p:pic>
        <p:cxnSp>
          <p:nvCxnSpPr>
            <p:cNvPr id="34" name="Straight Connector 33">
              <a:extLst>
                <a:ext uri="{FF2B5EF4-FFF2-40B4-BE49-F238E27FC236}">
                  <a16:creationId xmlns:a16="http://schemas.microsoft.com/office/drawing/2014/main" id="{5AD4D242-82E5-1AA8-0862-51DE37C967C3}"/>
                </a:ext>
              </a:extLst>
            </p:cNvPr>
            <p:cNvCxnSpPr>
              <a:cxnSpLocks/>
            </p:cNvCxnSpPr>
            <p:nvPr/>
          </p:nvCxnSpPr>
          <p:spPr>
            <a:xfrm>
              <a:off x="6516547" y="3972229"/>
              <a:ext cx="4837253" cy="0"/>
            </a:xfrm>
            <a:prstGeom prst="line">
              <a:avLst/>
            </a:prstGeom>
            <a:ln w="28575">
              <a:solidFill>
                <a:srgbClr val="C00000"/>
              </a:solidFill>
              <a:prstDash val="lgDash"/>
            </a:ln>
          </p:spPr>
          <p:style>
            <a:lnRef idx="1">
              <a:schemeClr val="accent2"/>
            </a:lnRef>
            <a:fillRef idx="0">
              <a:schemeClr val="accent2"/>
            </a:fillRef>
            <a:effectRef idx="0">
              <a:schemeClr val="accent2"/>
            </a:effectRef>
            <a:fontRef idx="minor">
              <a:schemeClr val="tx1"/>
            </a:fontRef>
          </p:style>
        </p:cxnSp>
      </p:grpSp>
      <p:cxnSp>
        <p:nvCxnSpPr>
          <p:cNvPr id="4" name="Straight Connector 3">
            <a:extLst>
              <a:ext uri="{FF2B5EF4-FFF2-40B4-BE49-F238E27FC236}">
                <a16:creationId xmlns:a16="http://schemas.microsoft.com/office/drawing/2014/main" id="{CEBCD767-2295-E191-BD5C-5E6D8BAD7F27}"/>
              </a:ext>
            </a:extLst>
          </p:cNvPr>
          <p:cNvCxnSpPr>
            <a:cxnSpLocks/>
          </p:cNvCxnSpPr>
          <p:nvPr/>
        </p:nvCxnSpPr>
        <p:spPr>
          <a:xfrm>
            <a:off x="6893431" y="1068253"/>
            <a:ext cx="0" cy="4959350"/>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62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E70A9-3852-E110-2DF5-0D2CFA01209D}"/>
              </a:ext>
            </a:extLst>
          </p:cNvPr>
          <p:cNvSpPr>
            <a:spLocks noGrp="1"/>
          </p:cNvSpPr>
          <p:nvPr>
            <p:ph type="title"/>
          </p:nvPr>
        </p:nvSpPr>
        <p:spPr>
          <a:xfrm>
            <a:off x="784860" y="365760"/>
            <a:ext cx="10629275" cy="877266"/>
          </a:xfrm>
        </p:spPr>
        <p:txBody>
          <a:bodyPr>
            <a:noAutofit/>
          </a:bodyPr>
          <a:lstStyle/>
          <a:p>
            <a:r>
              <a:rPr lang="en-US" sz="3200" b="1" dirty="0"/>
              <a:t>Area 2</a:t>
            </a:r>
            <a:r>
              <a:rPr lang="en-US" sz="3200" dirty="0"/>
              <a:t>: Disentangle Disease Heterogeneity</a:t>
            </a:r>
          </a:p>
        </p:txBody>
      </p:sp>
      <p:sp>
        <p:nvSpPr>
          <p:cNvPr id="3" name="Content Placeholder 2">
            <a:extLst>
              <a:ext uri="{FF2B5EF4-FFF2-40B4-BE49-F238E27FC236}">
                <a16:creationId xmlns:a16="http://schemas.microsoft.com/office/drawing/2014/main" id="{F1A94431-F68D-59A4-58AA-B08ED83C8778}"/>
              </a:ext>
            </a:extLst>
          </p:cNvPr>
          <p:cNvSpPr>
            <a:spLocks noGrp="1"/>
          </p:cNvSpPr>
          <p:nvPr>
            <p:ph idx="1"/>
          </p:nvPr>
        </p:nvSpPr>
        <p:spPr>
          <a:xfrm>
            <a:off x="168572" y="1202853"/>
            <a:ext cx="9311640" cy="1262259"/>
          </a:xfrm>
        </p:spPr>
        <p:txBody>
          <a:bodyPr/>
          <a:lstStyle/>
          <a:p>
            <a:pPr marL="342900" indent="-342900">
              <a:buFont typeface="Arial" panose="020B0604020202020204" pitchFamily="34" charset="0"/>
              <a:buChar char="•"/>
            </a:pPr>
            <a:r>
              <a:rPr lang="en-US" dirty="0"/>
              <a:t>Neuroimaging-based deep-learning classification for dementia subtyping</a:t>
            </a:r>
          </a:p>
          <a:p>
            <a:pPr marL="342900" indent="-342900">
              <a:buFont typeface="Arial" panose="020B0604020202020204" pitchFamily="34" charset="0"/>
              <a:buChar char="•"/>
            </a:pPr>
            <a:r>
              <a:rPr lang="en-US" dirty="0"/>
              <a:t>Supervised classification | Unsupervised clustering</a:t>
            </a:r>
          </a:p>
          <a:p>
            <a:pPr marL="342900" indent="-342900">
              <a:buFont typeface="Arial" panose="020B0604020202020204" pitchFamily="34" charset="0"/>
              <a:buChar char="•"/>
            </a:pPr>
            <a:r>
              <a:rPr lang="en-US" dirty="0"/>
              <a:t>Explainable AI dementia subtype neurodegenerative patterns</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5FCEC68-9B52-E460-902C-046CD604DF01}"/>
              </a:ext>
            </a:extLst>
          </p:cNvPr>
          <p:cNvSpPr>
            <a:spLocks noGrp="1"/>
          </p:cNvSpPr>
          <p:nvPr>
            <p:ph type="sldNum" sz="quarter" idx="10"/>
          </p:nvPr>
        </p:nvSpPr>
        <p:spPr/>
        <p:txBody>
          <a:bodyPr/>
          <a:lstStyle/>
          <a:p>
            <a:fld id="{0E109EA1-A30D-9743-9DCC-41793B4C74E6}" type="slidenum">
              <a:rPr lang="en-US" smtClean="0"/>
              <a:pPr/>
              <a:t>9</a:t>
            </a:fld>
            <a:endParaRPr lang="en-US"/>
          </a:p>
        </p:txBody>
      </p:sp>
      <p:pic>
        <p:nvPicPr>
          <p:cNvPr id="1026" name="Picture 2">
            <a:extLst>
              <a:ext uri="{FF2B5EF4-FFF2-40B4-BE49-F238E27FC236}">
                <a16:creationId xmlns:a16="http://schemas.microsoft.com/office/drawing/2014/main" id="{E1D5DF94-EB3E-948E-03C9-5708F061D4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266"/>
          <a:stretch/>
        </p:blipFill>
        <p:spPr bwMode="auto">
          <a:xfrm>
            <a:off x="6961039" y="3005591"/>
            <a:ext cx="1470754" cy="200195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2B579D3-1F4C-A5AA-2DDA-93B54981EE82}"/>
              </a:ext>
            </a:extLst>
          </p:cNvPr>
          <p:cNvSpPr txBox="1"/>
          <p:nvPr/>
        </p:nvSpPr>
        <p:spPr>
          <a:xfrm>
            <a:off x="6616037" y="5066575"/>
            <a:ext cx="2351810" cy="261610"/>
          </a:xfrm>
          <a:prstGeom prst="rect">
            <a:avLst/>
          </a:prstGeom>
          <a:noFill/>
        </p:spPr>
        <p:txBody>
          <a:bodyPr wrap="square">
            <a:spAutoFit/>
          </a:bodyPr>
          <a:lstStyle/>
          <a:p>
            <a:r>
              <a:rPr lang="en-US" sz="1100" b="0" i="1" dirty="0">
                <a:effectLst/>
                <a:latin typeface="Arial" panose="020B0604020202020204" pitchFamily="34" charset="0"/>
              </a:rPr>
              <a:t>Ma D, et al. Front. </a:t>
            </a:r>
            <a:r>
              <a:rPr lang="en-US" sz="1100" b="0" i="1" dirty="0" err="1">
                <a:effectLst/>
                <a:latin typeface="Arial" panose="020B0604020202020204" pitchFamily="34" charset="0"/>
              </a:rPr>
              <a:t>Neurosci</a:t>
            </a:r>
            <a:r>
              <a:rPr lang="en-US" sz="1100" b="0" i="1" dirty="0">
                <a:effectLst/>
                <a:latin typeface="Arial" panose="020B0604020202020204" pitchFamily="34" charset="0"/>
              </a:rPr>
              <a:t>. 2024</a:t>
            </a:r>
            <a:endParaRPr lang="en-US" sz="1100" i="1" dirty="0"/>
          </a:p>
        </p:txBody>
      </p:sp>
      <p:pic>
        <p:nvPicPr>
          <p:cNvPr id="32" name="Picture 31">
            <a:extLst>
              <a:ext uri="{FF2B5EF4-FFF2-40B4-BE49-F238E27FC236}">
                <a16:creationId xmlns:a16="http://schemas.microsoft.com/office/drawing/2014/main" id="{2B28B5D4-C302-980F-A363-E7B9B36E1A0E}"/>
              </a:ext>
            </a:extLst>
          </p:cNvPr>
          <p:cNvPicPr>
            <a:picLocks noChangeAspect="1"/>
          </p:cNvPicPr>
          <p:nvPr/>
        </p:nvPicPr>
        <p:blipFill rotWithShape="1">
          <a:blip r:embed="rId4">
            <a:clrChange>
              <a:clrFrom>
                <a:srgbClr val="000000">
                  <a:alpha val="0"/>
                </a:srgbClr>
              </a:clrFrom>
              <a:clrTo>
                <a:srgbClr val="000000">
                  <a:alpha val="0"/>
                </a:srgbClr>
              </a:clrTo>
            </a:clrChange>
          </a:blip>
          <a:srcRect l="51056"/>
          <a:stretch/>
        </p:blipFill>
        <p:spPr>
          <a:xfrm>
            <a:off x="5055880" y="4233206"/>
            <a:ext cx="757548" cy="715610"/>
          </a:xfrm>
          <a:prstGeom prst="rect">
            <a:avLst/>
          </a:prstGeom>
        </p:spPr>
      </p:pic>
      <p:pic>
        <p:nvPicPr>
          <p:cNvPr id="33" name="Picture 32">
            <a:extLst>
              <a:ext uri="{FF2B5EF4-FFF2-40B4-BE49-F238E27FC236}">
                <a16:creationId xmlns:a16="http://schemas.microsoft.com/office/drawing/2014/main" id="{EADCE37C-871B-D1FC-7309-8AB6BA8B5462}"/>
              </a:ext>
            </a:extLst>
          </p:cNvPr>
          <p:cNvPicPr>
            <a:picLocks noChangeAspect="1"/>
          </p:cNvPicPr>
          <p:nvPr/>
        </p:nvPicPr>
        <p:blipFill rotWithShape="1">
          <a:blip r:embed="rId4">
            <a:clrChange>
              <a:clrFrom>
                <a:srgbClr val="000000">
                  <a:alpha val="0"/>
                </a:srgbClr>
              </a:clrFrom>
              <a:clrTo>
                <a:srgbClr val="000000">
                  <a:alpha val="0"/>
                </a:srgbClr>
              </a:clrTo>
            </a:clrChange>
          </a:blip>
          <a:srcRect r="51056"/>
          <a:stretch/>
        </p:blipFill>
        <p:spPr>
          <a:xfrm>
            <a:off x="4992306" y="3443360"/>
            <a:ext cx="757548" cy="715610"/>
          </a:xfrm>
          <a:prstGeom prst="rect">
            <a:avLst/>
          </a:prstGeom>
        </p:spPr>
      </p:pic>
      <p:sp>
        <p:nvSpPr>
          <p:cNvPr id="34" name="TextBox 33">
            <a:extLst>
              <a:ext uri="{FF2B5EF4-FFF2-40B4-BE49-F238E27FC236}">
                <a16:creationId xmlns:a16="http://schemas.microsoft.com/office/drawing/2014/main" id="{CFC910EF-24DD-7ED7-933A-7AB64EFD391E}"/>
              </a:ext>
            </a:extLst>
          </p:cNvPr>
          <p:cNvSpPr txBox="1"/>
          <p:nvPr/>
        </p:nvSpPr>
        <p:spPr>
          <a:xfrm flipH="1">
            <a:off x="3515632" y="3490848"/>
            <a:ext cx="1445615" cy="584775"/>
          </a:xfrm>
          <a:prstGeom prst="rect">
            <a:avLst/>
          </a:prstGeom>
          <a:noFill/>
        </p:spPr>
        <p:txBody>
          <a:bodyPr wrap="square" rtlCol="0">
            <a:spAutoFit/>
          </a:bodyPr>
          <a:lstStyle/>
          <a:p>
            <a:pPr algn="ctr"/>
            <a:r>
              <a:rPr lang="en-CA" sz="1600" b="1" dirty="0">
                <a:solidFill>
                  <a:srgbClr val="292929"/>
                </a:solidFill>
              </a:rPr>
              <a:t>Alzheimer Disease (AD)</a:t>
            </a:r>
          </a:p>
        </p:txBody>
      </p:sp>
      <p:sp>
        <p:nvSpPr>
          <p:cNvPr id="35" name="TextBox 34">
            <a:extLst>
              <a:ext uri="{FF2B5EF4-FFF2-40B4-BE49-F238E27FC236}">
                <a16:creationId xmlns:a16="http://schemas.microsoft.com/office/drawing/2014/main" id="{7F610318-A89F-9AFE-4A0B-C8734DC0EC58}"/>
              </a:ext>
            </a:extLst>
          </p:cNvPr>
          <p:cNvSpPr txBox="1"/>
          <p:nvPr/>
        </p:nvSpPr>
        <p:spPr>
          <a:xfrm flipH="1">
            <a:off x="3432449" y="4177497"/>
            <a:ext cx="1727198" cy="584775"/>
          </a:xfrm>
          <a:prstGeom prst="rect">
            <a:avLst/>
          </a:prstGeom>
          <a:noFill/>
        </p:spPr>
        <p:txBody>
          <a:bodyPr wrap="square" rtlCol="0">
            <a:spAutoFit/>
          </a:bodyPr>
          <a:lstStyle/>
          <a:p>
            <a:r>
              <a:rPr lang="en-US" sz="1600" b="1" dirty="0">
                <a:solidFill>
                  <a:srgbClr val="292929"/>
                </a:solidFill>
              </a:rPr>
              <a:t>Frontotemporal dementia (FTD)</a:t>
            </a:r>
            <a:endParaRPr lang="en-CA" sz="1600" b="1" dirty="0">
              <a:solidFill>
                <a:srgbClr val="292929"/>
              </a:solidFill>
            </a:endParaRPr>
          </a:p>
        </p:txBody>
      </p:sp>
      <p:sp>
        <p:nvSpPr>
          <p:cNvPr id="36" name="TextBox 35">
            <a:extLst>
              <a:ext uri="{FF2B5EF4-FFF2-40B4-BE49-F238E27FC236}">
                <a16:creationId xmlns:a16="http://schemas.microsoft.com/office/drawing/2014/main" id="{A80033CD-F037-7807-DFB2-A94EAB5FAD15}"/>
              </a:ext>
            </a:extLst>
          </p:cNvPr>
          <p:cNvSpPr txBox="1"/>
          <p:nvPr/>
        </p:nvSpPr>
        <p:spPr>
          <a:xfrm>
            <a:off x="3597804" y="5039089"/>
            <a:ext cx="2422519" cy="261610"/>
          </a:xfrm>
          <a:prstGeom prst="rect">
            <a:avLst/>
          </a:prstGeom>
          <a:noFill/>
        </p:spPr>
        <p:txBody>
          <a:bodyPr wrap="square">
            <a:spAutoFit/>
          </a:bodyPr>
          <a:lstStyle/>
          <a:p>
            <a:r>
              <a:rPr lang="en-CA" sz="1100" i="1" dirty="0">
                <a:latin typeface="Arial" panose="020B0604020202020204" pitchFamily="34" charset="0"/>
              </a:rPr>
              <a:t>Ma D, et</a:t>
            </a:r>
            <a:r>
              <a:rPr lang="zh-CN" altLang="en-US" sz="1100" i="1" dirty="0">
                <a:latin typeface="Arial" panose="020B0604020202020204" pitchFamily="34" charset="0"/>
              </a:rPr>
              <a:t> </a:t>
            </a:r>
            <a:r>
              <a:rPr lang="en-CA" altLang="zh-CN" sz="1100" i="1" dirty="0">
                <a:latin typeface="Arial" panose="020B0604020202020204" pitchFamily="34" charset="0"/>
              </a:rPr>
              <a:t>al</a:t>
            </a:r>
            <a:r>
              <a:rPr lang="en-CA" sz="1100" i="1" dirty="0">
                <a:latin typeface="Arial" panose="020B0604020202020204" pitchFamily="34" charset="0"/>
              </a:rPr>
              <a:t>. </a:t>
            </a:r>
            <a:r>
              <a:rPr lang="en-US" sz="1100" i="1" dirty="0">
                <a:latin typeface="Arial" panose="020B0604020202020204" pitchFamily="34" charset="0"/>
              </a:rPr>
              <a:t>Front. </a:t>
            </a:r>
            <a:r>
              <a:rPr lang="en-US" sz="1100" i="1" dirty="0" err="1">
                <a:latin typeface="Arial" panose="020B0604020202020204" pitchFamily="34" charset="0"/>
              </a:rPr>
              <a:t>Neurosci</a:t>
            </a:r>
            <a:r>
              <a:rPr lang="en-US" sz="1100" i="1" dirty="0">
                <a:latin typeface="Arial" panose="020B0604020202020204" pitchFamily="34" charset="0"/>
              </a:rPr>
              <a:t>.</a:t>
            </a:r>
            <a:r>
              <a:rPr lang="en-CA" sz="1100" i="1" dirty="0">
                <a:latin typeface="Arial" panose="020B0604020202020204" pitchFamily="34" charset="0"/>
              </a:rPr>
              <a:t> 2021</a:t>
            </a:r>
            <a:endParaRPr lang="en-GB" sz="1100" i="1" dirty="0">
              <a:latin typeface="Arial" panose="020B0604020202020204" pitchFamily="34" charset="0"/>
            </a:endParaRPr>
          </a:p>
        </p:txBody>
      </p:sp>
      <p:sp>
        <p:nvSpPr>
          <p:cNvPr id="38" name="Rectangle: Rounded Corners 37">
            <a:extLst>
              <a:ext uri="{FF2B5EF4-FFF2-40B4-BE49-F238E27FC236}">
                <a16:creationId xmlns:a16="http://schemas.microsoft.com/office/drawing/2014/main" id="{51E9D694-AE83-8FC9-9750-096AE16CCB9A}"/>
              </a:ext>
            </a:extLst>
          </p:cNvPr>
          <p:cNvSpPr/>
          <p:nvPr/>
        </p:nvSpPr>
        <p:spPr>
          <a:xfrm>
            <a:off x="3373070" y="2685165"/>
            <a:ext cx="2656255" cy="2693808"/>
          </a:xfrm>
          <a:prstGeom prst="roundRect">
            <a:avLst>
              <a:gd name="adj" fmla="val 8598"/>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BB86AFAC-8D93-E89E-5B47-F02046359FCB}"/>
              </a:ext>
            </a:extLst>
          </p:cNvPr>
          <p:cNvSpPr/>
          <p:nvPr/>
        </p:nvSpPr>
        <p:spPr>
          <a:xfrm>
            <a:off x="6512588" y="2685165"/>
            <a:ext cx="2455259" cy="2693807"/>
          </a:xfrm>
          <a:prstGeom prst="roundRect">
            <a:avLst>
              <a:gd name="adj" fmla="val 8598"/>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B9A1259D-1940-1668-446A-104E96EABD2E}"/>
              </a:ext>
            </a:extLst>
          </p:cNvPr>
          <p:cNvSpPr/>
          <p:nvPr/>
        </p:nvSpPr>
        <p:spPr>
          <a:xfrm>
            <a:off x="2861315" y="3866943"/>
            <a:ext cx="366533" cy="266544"/>
          </a:xfrm>
          <a:prstGeom prst="rightArrow">
            <a:avLst>
              <a:gd name="adj1" fmla="val 50000"/>
              <a:gd name="adj2" fmla="val 72003"/>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61191C1C-0647-7FB5-FB43-E271F5AFD566}"/>
              </a:ext>
            </a:extLst>
          </p:cNvPr>
          <p:cNvGrpSpPr/>
          <p:nvPr/>
        </p:nvGrpSpPr>
        <p:grpSpPr>
          <a:xfrm>
            <a:off x="147100" y="2685166"/>
            <a:ext cx="2743200" cy="2693807"/>
            <a:chOff x="866636" y="3254542"/>
            <a:chExt cx="2964835" cy="2693807"/>
          </a:xfrm>
        </p:grpSpPr>
        <p:grpSp>
          <p:nvGrpSpPr>
            <p:cNvPr id="24" name="Group 23">
              <a:extLst>
                <a:ext uri="{FF2B5EF4-FFF2-40B4-BE49-F238E27FC236}">
                  <a16:creationId xmlns:a16="http://schemas.microsoft.com/office/drawing/2014/main" id="{2C0290BF-6527-18C9-1861-3447A5C62669}"/>
                </a:ext>
              </a:extLst>
            </p:cNvPr>
            <p:cNvGrpSpPr/>
            <p:nvPr/>
          </p:nvGrpSpPr>
          <p:grpSpPr>
            <a:xfrm>
              <a:off x="1356546" y="4275059"/>
              <a:ext cx="2020124" cy="1245915"/>
              <a:chOff x="3597173" y="2682671"/>
              <a:chExt cx="1235077" cy="1238665"/>
            </a:xfrm>
          </p:grpSpPr>
          <p:grpSp>
            <p:nvGrpSpPr>
              <p:cNvPr id="19" name="Group 18">
                <a:extLst>
                  <a:ext uri="{FF2B5EF4-FFF2-40B4-BE49-F238E27FC236}">
                    <a16:creationId xmlns:a16="http://schemas.microsoft.com/office/drawing/2014/main" id="{3B9FAC59-DFC0-F597-2B1D-AF7E6FB0FC0C}"/>
                  </a:ext>
                </a:extLst>
              </p:cNvPr>
              <p:cNvGrpSpPr/>
              <p:nvPr/>
            </p:nvGrpSpPr>
            <p:grpSpPr>
              <a:xfrm rot="16200000">
                <a:off x="3829594" y="2918680"/>
                <a:ext cx="1238665" cy="766647"/>
                <a:chOff x="4963915" y="3351655"/>
                <a:chExt cx="1238665" cy="766647"/>
              </a:xfrm>
            </p:grpSpPr>
            <p:sp>
              <p:nvSpPr>
                <p:cNvPr id="7" name="Rectangle: Rounded Corners 6">
                  <a:extLst>
                    <a:ext uri="{FF2B5EF4-FFF2-40B4-BE49-F238E27FC236}">
                      <a16:creationId xmlns:a16="http://schemas.microsoft.com/office/drawing/2014/main" id="{7BF5A491-3482-0ACE-7DAE-AAF6FAA0C5E8}"/>
                    </a:ext>
                  </a:extLst>
                </p:cNvPr>
                <p:cNvSpPr/>
                <p:nvPr/>
              </p:nvSpPr>
              <p:spPr>
                <a:xfrm>
                  <a:off x="5616945" y="3351655"/>
                  <a:ext cx="585635" cy="10268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600"/>
                </a:p>
              </p:txBody>
            </p:sp>
            <p:sp>
              <p:nvSpPr>
                <p:cNvPr id="8" name="Rectangle: Rounded Corners 7">
                  <a:extLst>
                    <a:ext uri="{FF2B5EF4-FFF2-40B4-BE49-F238E27FC236}">
                      <a16:creationId xmlns:a16="http://schemas.microsoft.com/office/drawing/2014/main" id="{B251B23E-CA5B-6875-B86F-BD8938440E04}"/>
                    </a:ext>
                  </a:extLst>
                </p:cNvPr>
                <p:cNvSpPr/>
                <p:nvPr/>
              </p:nvSpPr>
              <p:spPr>
                <a:xfrm>
                  <a:off x="4963915" y="3352692"/>
                  <a:ext cx="585635" cy="107229"/>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600"/>
                </a:p>
              </p:txBody>
            </p:sp>
            <p:sp>
              <p:nvSpPr>
                <p:cNvPr id="9" name="Trapezoid 8">
                  <a:extLst>
                    <a:ext uri="{FF2B5EF4-FFF2-40B4-BE49-F238E27FC236}">
                      <a16:creationId xmlns:a16="http://schemas.microsoft.com/office/drawing/2014/main" id="{76142D2C-BA90-84C9-A319-3FE5B0EBBFC6}"/>
                    </a:ext>
                  </a:extLst>
                </p:cNvPr>
                <p:cNvSpPr/>
                <p:nvPr/>
              </p:nvSpPr>
              <p:spPr>
                <a:xfrm rot="10800000">
                  <a:off x="4980571" y="3484149"/>
                  <a:ext cx="553153" cy="122446"/>
                </a:xfrm>
                <a:prstGeom prst="trapezoid">
                  <a:avLst>
                    <a:gd name="adj" fmla="val 54629"/>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rapezoid 9">
                  <a:extLst>
                    <a:ext uri="{FF2B5EF4-FFF2-40B4-BE49-F238E27FC236}">
                      <a16:creationId xmlns:a16="http://schemas.microsoft.com/office/drawing/2014/main" id="{7AC7A294-7AA8-E242-0C23-6F959B2D994F}"/>
                    </a:ext>
                  </a:extLst>
                </p:cNvPr>
                <p:cNvSpPr/>
                <p:nvPr/>
              </p:nvSpPr>
              <p:spPr>
                <a:xfrm rot="10800000">
                  <a:off x="5629666" y="3490031"/>
                  <a:ext cx="553153" cy="121330"/>
                </a:xfrm>
                <a:prstGeom prst="trapezoid">
                  <a:avLst>
                    <a:gd name="adj" fmla="val 54629"/>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Rounded Corners 10">
                  <a:extLst>
                    <a:ext uri="{FF2B5EF4-FFF2-40B4-BE49-F238E27FC236}">
                      <a16:creationId xmlns:a16="http://schemas.microsoft.com/office/drawing/2014/main" id="{7B723AB5-C77D-0162-97DA-5F1C249188E8}"/>
                    </a:ext>
                  </a:extLst>
                </p:cNvPr>
                <p:cNvSpPr/>
                <p:nvPr/>
              </p:nvSpPr>
              <p:spPr>
                <a:xfrm>
                  <a:off x="5722953" y="3638679"/>
                  <a:ext cx="345675" cy="9159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600"/>
                </a:p>
              </p:txBody>
            </p:sp>
            <p:sp>
              <p:nvSpPr>
                <p:cNvPr id="12" name="Rectangle: Rounded Corners 11">
                  <a:extLst>
                    <a:ext uri="{FF2B5EF4-FFF2-40B4-BE49-F238E27FC236}">
                      <a16:creationId xmlns:a16="http://schemas.microsoft.com/office/drawing/2014/main" id="{4673C4AA-F493-59B4-CD2F-F7C41FECEA1A}"/>
                    </a:ext>
                  </a:extLst>
                </p:cNvPr>
                <p:cNvSpPr/>
                <p:nvPr/>
              </p:nvSpPr>
              <p:spPr>
                <a:xfrm>
                  <a:off x="5066552" y="3636653"/>
                  <a:ext cx="345675" cy="95643"/>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600"/>
                </a:p>
              </p:txBody>
            </p:sp>
            <p:sp>
              <p:nvSpPr>
                <p:cNvPr id="13" name="Trapezoid 12">
                  <a:extLst>
                    <a:ext uri="{FF2B5EF4-FFF2-40B4-BE49-F238E27FC236}">
                      <a16:creationId xmlns:a16="http://schemas.microsoft.com/office/drawing/2014/main" id="{0C4A735C-247A-8EFB-7143-06F49DE53009}"/>
                    </a:ext>
                  </a:extLst>
                </p:cNvPr>
                <p:cNvSpPr/>
                <p:nvPr/>
              </p:nvSpPr>
              <p:spPr>
                <a:xfrm rot="10800000">
                  <a:off x="5069721" y="3758465"/>
                  <a:ext cx="1002079" cy="112716"/>
                </a:xfrm>
                <a:prstGeom prst="trapezoid">
                  <a:avLst>
                    <a:gd name="adj" fmla="val 128535"/>
                  </a:avLst>
                </a:prstGeom>
                <a:solidFill>
                  <a:srgbClr val="70AD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665A78D4-22E3-5EDD-3E0C-2FCA9E0AD1E3}"/>
                    </a:ext>
                  </a:extLst>
                </p:cNvPr>
                <p:cNvSpPr txBox="1"/>
                <p:nvPr/>
              </p:nvSpPr>
              <p:spPr>
                <a:xfrm rot="5400000">
                  <a:off x="5500747" y="3606035"/>
                  <a:ext cx="210713" cy="197395"/>
                </a:xfrm>
                <a:prstGeom prst="rect">
                  <a:avLst/>
                </a:prstGeom>
                <a:noFill/>
              </p:spPr>
              <p:txBody>
                <a:bodyPr wrap="square" lIns="0" tIns="0" rIns="0" bIns="0">
                  <a:spAutoFit/>
                </a:bodyPr>
                <a:lstStyle/>
                <a:p>
                  <a:r>
                    <a:rPr lang="en-US" sz="2000">
                      <a:effectLst/>
                      <a:latin typeface="Segoe UI Symbol" panose="020B0502040204020203" pitchFamily="34" charset="0"/>
                      <a:ea typeface="DengXian" panose="02010600030101010101" pitchFamily="2" charset="-122"/>
                      <a:cs typeface="Times New Roman" panose="02020603050405020304" pitchFamily="18" charset="0"/>
                    </a:rPr>
                    <a:t>+</a:t>
                  </a:r>
                  <a:endParaRPr lang="en-US" sz="2000"/>
                </a:p>
              </p:txBody>
            </p:sp>
            <p:sp>
              <p:nvSpPr>
                <p:cNvPr id="15" name="Rectangle: Rounded Corners 14">
                  <a:extLst>
                    <a:ext uri="{FF2B5EF4-FFF2-40B4-BE49-F238E27FC236}">
                      <a16:creationId xmlns:a16="http://schemas.microsoft.com/office/drawing/2014/main" id="{5C0FD8EF-EE01-DB8A-BA35-5B9E9180DB23}"/>
                    </a:ext>
                  </a:extLst>
                </p:cNvPr>
                <p:cNvSpPr/>
                <p:nvPr/>
              </p:nvSpPr>
              <p:spPr>
                <a:xfrm>
                  <a:off x="5335497" y="3898141"/>
                  <a:ext cx="459118" cy="95643"/>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600"/>
                </a:p>
              </p:txBody>
            </p:sp>
            <p:sp>
              <p:nvSpPr>
                <p:cNvPr id="16" name="Rectangle: Rounded Corners 15">
                  <a:extLst>
                    <a:ext uri="{FF2B5EF4-FFF2-40B4-BE49-F238E27FC236}">
                      <a16:creationId xmlns:a16="http://schemas.microsoft.com/office/drawing/2014/main" id="{A6693052-606B-2C60-6286-891205B96EBE}"/>
                    </a:ext>
                  </a:extLst>
                </p:cNvPr>
                <p:cNvSpPr/>
                <p:nvPr/>
              </p:nvSpPr>
              <p:spPr>
                <a:xfrm>
                  <a:off x="5407713" y="4022659"/>
                  <a:ext cx="256140" cy="95643"/>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00"/>
                    </a:lnSpc>
                  </a:pPr>
                  <a:endParaRPr lang="en-US" sz="1600"/>
                </a:p>
              </p:txBody>
            </p:sp>
          </p:grpSp>
          <p:pic>
            <p:nvPicPr>
              <p:cNvPr id="20" name="Picture 19">
                <a:extLst>
                  <a:ext uri="{FF2B5EF4-FFF2-40B4-BE49-F238E27FC236}">
                    <a16:creationId xmlns:a16="http://schemas.microsoft.com/office/drawing/2014/main" id="{F1017981-8C56-7117-B5FB-94E96DCFB276}"/>
                  </a:ext>
                </a:extLst>
              </p:cNvPr>
              <p:cNvPicPr>
                <a:picLocks noChangeAspect="1"/>
              </p:cNvPicPr>
              <p:nvPr/>
            </p:nvPicPr>
            <p:blipFill rotWithShape="1">
              <a:blip r:embed="rId5"/>
              <a:srcRect r="67826"/>
              <a:stretch/>
            </p:blipFill>
            <p:spPr>
              <a:xfrm>
                <a:off x="3639982" y="3391652"/>
                <a:ext cx="370294" cy="508418"/>
              </a:xfrm>
              <a:prstGeom prst="rect">
                <a:avLst/>
              </a:prstGeom>
            </p:spPr>
          </p:pic>
          <p:pic>
            <p:nvPicPr>
              <p:cNvPr id="21" name="Picture 20">
                <a:extLst>
                  <a:ext uri="{FF2B5EF4-FFF2-40B4-BE49-F238E27FC236}">
                    <a16:creationId xmlns:a16="http://schemas.microsoft.com/office/drawing/2014/main" id="{7967EF4F-C74A-1BF6-0BD2-4D25F970606A}"/>
                  </a:ext>
                </a:extLst>
              </p:cNvPr>
              <p:cNvPicPr>
                <a:picLocks noChangeAspect="1"/>
              </p:cNvPicPr>
              <p:nvPr/>
            </p:nvPicPr>
            <p:blipFill rotWithShape="1">
              <a:blip r:embed="rId5"/>
              <a:srcRect l="64675"/>
              <a:stretch/>
            </p:blipFill>
            <p:spPr>
              <a:xfrm>
                <a:off x="3597173" y="2742166"/>
                <a:ext cx="386997" cy="483961"/>
              </a:xfrm>
              <a:prstGeom prst="rect">
                <a:avLst/>
              </a:prstGeom>
              <a:ln>
                <a:noFill/>
              </a:ln>
            </p:spPr>
          </p:pic>
        </p:grpSp>
        <p:sp>
          <p:nvSpPr>
            <p:cNvPr id="37" name="Rectangle: Rounded Corners 36">
              <a:extLst>
                <a:ext uri="{FF2B5EF4-FFF2-40B4-BE49-F238E27FC236}">
                  <a16:creationId xmlns:a16="http://schemas.microsoft.com/office/drawing/2014/main" id="{55A50510-DD9F-EAA2-B04E-7C3D5B9B6217}"/>
                </a:ext>
              </a:extLst>
            </p:cNvPr>
            <p:cNvSpPr/>
            <p:nvPr/>
          </p:nvSpPr>
          <p:spPr>
            <a:xfrm>
              <a:off x="889843" y="3254542"/>
              <a:ext cx="2697642" cy="2693807"/>
            </a:xfrm>
            <a:prstGeom prst="roundRect">
              <a:avLst>
                <a:gd name="adj" fmla="val 8598"/>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3DA326-8E49-07D3-1721-4FCC93B46C64}"/>
                </a:ext>
              </a:extLst>
            </p:cNvPr>
            <p:cNvSpPr txBox="1"/>
            <p:nvPr/>
          </p:nvSpPr>
          <p:spPr>
            <a:xfrm flipH="1">
              <a:off x="992788" y="3309036"/>
              <a:ext cx="2595791" cy="923330"/>
            </a:xfrm>
            <a:prstGeom prst="rect">
              <a:avLst/>
            </a:prstGeom>
            <a:noFill/>
          </p:spPr>
          <p:txBody>
            <a:bodyPr wrap="square" rtlCol="0">
              <a:spAutoFit/>
            </a:bodyPr>
            <a:lstStyle/>
            <a:p>
              <a:pPr algn="ctr"/>
              <a:r>
                <a:rPr lang="en-CA" dirty="0">
                  <a:solidFill>
                    <a:srgbClr val="292929"/>
                  </a:solidFill>
                </a:rPr>
                <a:t>Multi-level multi-type neuroimaging feature embedding and fusion </a:t>
              </a:r>
            </a:p>
          </p:txBody>
        </p:sp>
        <p:sp>
          <p:nvSpPr>
            <p:cNvPr id="17" name="TextBox 16">
              <a:extLst>
                <a:ext uri="{FF2B5EF4-FFF2-40B4-BE49-F238E27FC236}">
                  <a16:creationId xmlns:a16="http://schemas.microsoft.com/office/drawing/2014/main" id="{A4F1E01F-8885-4B26-CB9B-BF5C510D2086}"/>
                </a:ext>
              </a:extLst>
            </p:cNvPr>
            <p:cNvSpPr txBox="1"/>
            <p:nvPr/>
          </p:nvSpPr>
          <p:spPr>
            <a:xfrm flipH="1">
              <a:off x="866636" y="5518192"/>
              <a:ext cx="2964835" cy="338554"/>
            </a:xfrm>
            <a:prstGeom prst="rect">
              <a:avLst/>
            </a:prstGeom>
            <a:noFill/>
          </p:spPr>
          <p:txBody>
            <a:bodyPr wrap="square" rtlCol="0">
              <a:spAutoFit/>
            </a:bodyPr>
            <a:lstStyle/>
            <a:p>
              <a:r>
                <a:rPr lang="en-CA" sz="1600" dirty="0">
                  <a:solidFill>
                    <a:srgbClr val="292929"/>
                  </a:solidFill>
                </a:rPr>
                <a:t>GAN-based classification loss</a:t>
              </a:r>
            </a:p>
          </p:txBody>
        </p:sp>
      </p:grpSp>
      <p:sp>
        <p:nvSpPr>
          <p:cNvPr id="18" name="TextBox 17">
            <a:extLst>
              <a:ext uri="{FF2B5EF4-FFF2-40B4-BE49-F238E27FC236}">
                <a16:creationId xmlns:a16="http://schemas.microsoft.com/office/drawing/2014/main" id="{7660A1B0-6655-D72A-816B-7C2CE970364E}"/>
              </a:ext>
            </a:extLst>
          </p:cNvPr>
          <p:cNvSpPr txBox="1"/>
          <p:nvPr/>
        </p:nvSpPr>
        <p:spPr>
          <a:xfrm flipH="1">
            <a:off x="3703235" y="2763516"/>
            <a:ext cx="2047518" cy="369332"/>
          </a:xfrm>
          <a:prstGeom prst="rect">
            <a:avLst/>
          </a:prstGeom>
          <a:noFill/>
        </p:spPr>
        <p:txBody>
          <a:bodyPr wrap="square" rtlCol="0">
            <a:spAutoFit/>
          </a:bodyPr>
          <a:lstStyle/>
          <a:p>
            <a:r>
              <a:rPr lang="en-CA" b="1" dirty="0">
                <a:solidFill>
                  <a:srgbClr val="292929"/>
                </a:solidFill>
              </a:rPr>
              <a:t>Dementia </a:t>
            </a:r>
            <a:r>
              <a:rPr lang="en-CA" dirty="0">
                <a:solidFill>
                  <a:srgbClr val="292929"/>
                </a:solidFill>
              </a:rPr>
              <a:t>Subtypes</a:t>
            </a:r>
          </a:p>
        </p:txBody>
      </p:sp>
      <p:cxnSp>
        <p:nvCxnSpPr>
          <p:cNvPr id="25" name="Straight Connector 24">
            <a:extLst>
              <a:ext uri="{FF2B5EF4-FFF2-40B4-BE49-F238E27FC236}">
                <a16:creationId xmlns:a16="http://schemas.microsoft.com/office/drawing/2014/main" id="{DB1DA8AC-87A4-48D0-DDF4-4575A9530DD6}"/>
              </a:ext>
            </a:extLst>
          </p:cNvPr>
          <p:cNvCxnSpPr>
            <a:cxnSpLocks/>
          </p:cNvCxnSpPr>
          <p:nvPr/>
        </p:nvCxnSpPr>
        <p:spPr>
          <a:xfrm>
            <a:off x="3373070" y="3132848"/>
            <a:ext cx="2656255" cy="0"/>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2B12227-B14A-10D9-C0AB-2871D6A68CB5}"/>
              </a:ext>
            </a:extLst>
          </p:cNvPr>
          <p:cNvCxnSpPr>
            <a:cxnSpLocks/>
          </p:cNvCxnSpPr>
          <p:nvPr/>
        </p:nvCxnSpPr>
        <p:spPr>
          <a:xfrm>
            <a:off x="6538066" y="3109312"/>
            <a:ext cx="2429781" cy="0"/>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0BC585F-085F-29EA-DB13-9EA6809A8510}"/>
              </a:ext>
            </a:extLst>
          </p:cNvPr>
          <p:cNvSpPr txBox="1"/>
          <p:nvPr/>
        </p:nvSpPr>
        <p:spPr>
          <a:xfrm flipH="1">
            <a:off x="6961039" y="2733047"/>
            <a:ext cx="1854662" cy="369332"/>
          </a:xfrm>
          <a:prstGeom prst="rect">
            <a:avLst/>
          </a:prstGeom>
          <a:noFill/>
        </p:spPr>
        <p:txBody>
          <a:bodyPr wrap="square" rtlCol="0">
            <a:spAutoFit/>
          </a:bodyPr>
          <a:lstStyle/>
          <a:p>
            <a:r>
              <a:rPr lang="en-CA" b="1" dirty="0">
                <a:solidFill>
                  <a:srgbClr val="292929"/>
                </a:solidFill>
              </a:rPr>
              <a:t>FTD </a:t>
            </a:r>
            <a:r>
              <a:rPr lang="en-CA" dirty="0">
                <a:solidFill>
                  <a:srgbClr val="292929"/>
                </a:solidFill>
              </a:rPr>
              <a:t>Subtypes</a:t>
            </a:r>
          </a:p>
        </p:txBody>
      </p:sp>
      <p:cxnSp>
        <p:nvCxnSpPr>
          <p:cNvPr id="43" name="Straight Connector 42">
            <a:extLst>
              <a:ext uri="{FF2B5EF4-FFF2-40B4-BE49-F238E27FC236}">
                <a16:creationId xmlns:a16="http://schemas.microsoft.com/office/drawing/2014/main" id="{2B1929A4-A77A-293C-263A-E8B0A81AF111}"/>
              </a:ext>
            </a:extLst>
          </p:cNvPr>
          <p:cNvCxnSpPr>
            <a:cxnSpLocks/>
          </p:cNvCxnSpPr>
          <p:nvPr/>
        </p:nvCxnSpPr>
        <p:spPr>
          <a:xfrm>
            <a:off x="6274306" y="2602422"/>
            <a:ext cx="0" cy="2814651"/>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079D24-E5CD-2B0E-2FA6-E46DA08D7085}"/>
              </a:ext>
            </a:extLst>
          </p:cNvPr>
          <p:cNvCxnSpPr>
            <a:cxnSpLocks/>
          </p:cNvCxnSpPr>
          <p:nvPr/>
        </p:nvCxnSpPr>
        <p:spPr>
          <a:xfrm>
            <a:off x="9227056" y="2602422"/>
            <a:ext cx="0" cy="2814651"/>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5A63F7-9F87-ED25-771F-DDE908951078}"/>
              </a:ext>
            </a:extLst>
          </p:cNvPr>
          <p:cNvSpPr txBox="1"/>
          <p:nvPr/>
        </p:nvSpPr>
        <p:spPr>
          <a:xfrm>
            <a:off x="9972675" y="5057080"/>
            <a:ext cx="1922964" cy="261610"/>
          </a:xfrm>
          <a:prstGeom prst="rect">
            <a:avLst/>
          </a:prstGeom>
          <a:noFill/>
        </p:spPr>
        <p:txBody>
          <a:bodyPr wrap="square">
            <a:spAutoFit/>
          </a:bodyPr>
          <a:lstStyle/>
          <a:p>
            <a:r>
              <a:rPr lang="en-US" sz="1100" b="0" i="1" dirty="0">
                <a:effectLst/>
                <a:latin typeface="Arial" panose="020B0604020202020204" pitchFamily="34" charset="0"/>
              </a:rPr>
              <a:t>Ma D, et al. In prep</a:t>
            </a:r>
            <a:endParaRPr lang="en-US" sz="1100" i="1" dirty="0"/>
          </a:p>
        </p:txBody>
      </p:sp>
      <p:sp>
        <p:nvSpPr>
          <p:cNvPr id="49" name="Rectangle: Rounded Corners 48">
            <a:extLst>
              <a:ext uri="{FF2B5EF4-FFF2-40B4-BE49-F238E27FC236}">
                <a16:creationId xmlns:a16="http://schemas.microsoft.com/office/drawing/2014/main" id="{A18F0115-DEF9-9774-5A61-2446369C5C45}"/>
              </a:ext>
            </a:extLst>
          </p:cNvPr>
          <p:cNvSpPr/>
          <p:nvPr/>
        </p:nvSpPr>
        <p:spPr>
          <a:xfrm>
            <a:off x="9440380" y="2675670"/>
            <a:ext cx="2455259" cy="2693807"/>
          </a:xfrm>
          <a:prstGeom prst="roundRect">
            <a:avLst>
              <a:gd name="adj" fmla="val 8598"/>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49C035CB-F88C-170E-9650-DFE8B5667E5F}"/>
              </a:ext>
            </a:extLst>
          </p:cNvPr>
          <p:cNvCxnSpPr>
            <a:cxnSpLocks/>
          </p:cNvCxnSpPr>
          <p:nvPr/>
        </p:nvCxnSpPr>
        <p:spPr>
          <a:xfrm>
            <a:off x="9465858" y="3099817"/>
            <a:ext cx="2429781" cy="0"/>
          </a:xfrm>
          <a:prstGeom prst="line">
            <a:avLst/>
          </a:prstGeom>
          <a:ln w="28575">
            <a:solidFill>
              <a:srgbClr val="292929"/>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3CCBC44-D6C5-EDA1-480D-93604890B2E5}"/>
              </a:ext>
            </a:extLst>
          </p:cNvPr>
          <p:cNvSpPr txBox="1"/>
          <p:nvPr/>
        </p:nvSpPr>
        <p:spPr>
          <a:xfrm flipH="1">
            <a:off x="9888831" y="2723552"/>
            <a:ext cx="1854662" cy="369332"/>
          </a:xfrm>
          <a:prstGeom prst="rect">
            <a:avLst/>
          </a:prstGeom>
          <a:noFill/>
        </p:spPr>
        <p:txBody>
          <a:bodyPr wrap="square" rtlCol="0">
            <a:spAutoFit/>
          </a:bodyPr>
          <a:lstStyle/>
          <a:p>
            <a:r>
              <a:rPr lang="en-CA" b="1" dirty="0">
                <a:solidFill>
                  <a:srgbClr val="292929"/>
                </a:solidFill>
              </a:rPr>
              <a:t>AD </a:t>
            </a:r>
            <a:r>
              <a:rPr lang="en-CA" dirty="0">
                <a:solidFill>
                  <a:srgbClr val="292929"/>
                </a:solidFill>
              </a:rPr>
              <a:t>Subtypes</a:t>
            </a:r>
          </a:p>
        </p:txBody>
      </p:sp>
      <p:pic>
        <p:nvPicPr>
          <p:cNvPr id="52" name="Picture 51">
            <a:extLst>
              <a:ext uri="{FF2B5EF4-FFF2-40B4-BE49-F238E27FC236}">
                <a16:creationId xmlns:a16="http://schemas.microsoft.com/office/drawing/2014/main" id="{A074553A-1531-BD14-841C-EA848A384629}"/>
              </a:ext>
            </a:extLst>
          </p:cNvPr>
          <p:cNvPicPr>
            <a:picLocks noChangeAspect="1"/>
          </p:cNvPicPr>
          <p:nvPr/>
        </p:nvPicPr>
        <p:blipFill rotWithShape="1">
          <a:blip r:embed="rId6">
            <a:extLst>
              <a:ext uri="{28A0092B-C50C-407E-A947-70E740481C1C}">
                <a14:useLocalDpi xmlns:a14="http://schemas.microsoft.com/office/drawing/2010/main" val="0"/>
              </a:ext>
            </a:extLst>
          </a:blip>
          <a:srcRect l="3215" r="-1"/>
          <a:stretch/>
        </p:blipFill>
        <p:spPr bwMode="auto">
          <a:xfrm>
            <a:off x="9769178" y="3215277"/>
            <a:ext cx="1873250" cy="1836420"/>
          </a:xfrm>
          <a:prstGeom prst="rect">
            <a:avLst/>
          </a:prstGeom>
          <a:noFill/>
          <a:ln>
            <a:noFill/>
          </a:ln>
          <a:extLst>
            <a:ext uri="{53640926-AAD7-44D8-BBD7-CCE9431645EC}">
              <a14:shadowObscured xmlns:a14="http://schemas.microsoft.com/office/drawing/2010/main"/>
            </a:ext>
          </a:extLst>
        </p:spPr>
      </p:pic>
      <p:sp>
        <p:nvSpPr>
          <p:cNvPr id="55" name="Content Placeholder 2">
            <a:extLst>
              <a:ext uri="{FF2B5EF4-FFF2-40B4-BE49-F238E27FC236}">
                <a16:creationId xmlns:a16="http://schemas.microsoft.com/office/drawing/2014/main" id="{61A9EB0A-C6A5-FE75-D6B6-A42164317CD9}"/>
              </a:ext>
            </a:extLst>
          </p:cNvPr>
          <p:cNvSpPr txBox="1">
            <a:spLocks/>
          </p:cNvSpPr>
          <p:nvPr/>
        </p:nvSpPr>
        <p:spPr>
          <a:xfrm>
            <a:off x="2003062" y="5727476"/>
            <a:ext cx="10074637" cy="10826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rgbClr val="9E7E38"/>
              </a:buClr>
              <a:buFont typeface="Arial" panose="020B0604020202020204" pitchFamily="34" charset="0"/>
              <a:buNone/>
              <a:defRPr sz="2000" kern="1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9E7E38"/>
              </a:buClr>
              <a:buFont typeface="Arial" panose="020B0604020202020204" pitchFamily="34" charset="0"/>
              <a:buChar char="•"/>
              <a:defRPr sz="2000" kern="1200" baseline="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9E7E38"/>
              </a:buClr>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9E7E38"/>
              </a:buClr>
              <a:buFont typeface="Arial" panose="020B0604020202020204" pitchFamily="34" charset="0"/>
              <a:buChar char="•"/>
              <a:defRPr sz="1600" kern="1200" baseline="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9E7E38"/>
              </a:buClr>
              <a:buFont typeface="Arial" panose="020B0604020202020204" pitchFamily="34" charset="0"/>
              <a:buChar char="•"/>
              <a:defRPr sz="1400" kern="1200" baseline="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Unsupervised learning | Neuroimaging-plasma biomarker | genomics + cardiometabolic risk factor</a:t>
            </a:r>
          </a:p>
        </p:txBody>
      </p:sp>
      <p:sp>
        <p:nvSpPr>
          <p:cNvPr id="56" name="Arrow: Right 55">
            <a:extLst>
              <a:ext uri="{FF2B5EF4-FFF2-40B4-BE49-F238E27FC236}">
                <a16:creationId xmlns:a16="http://schemas.microsoft.com/office/drawing/2014/main" id="{3AE212AE-9CAF-E6BF-67C6-29DBC0927D40}"/>
              </a:ext>
            </a:extLst>
          </p:cNvPr>
          <p:cNvSpPr/>
          <p:nvPr/>
        </p:nvSpPr>
        <p:spPr>
          <a:xfrm rot="16200000">
            <a:off x="10683773" y="5457514"/>
            <a:ext cx="311479" cy="266544"/>
          </a:xfrm>
          <a:prstGeom prst="rightArrow">
            <a:avLst>
              <a:gd name="adj1" fmla="val 50000"/>
              <a:gd name="adj2" fmla="val 72003"/>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A colorful lines on a black background&#10;&#10;Description automatically generated">
            <a:extLst>
              <a:ext uri="{FF2B5EF4-FFF2-40B4-BE49-F238E27FC236}">
                <a16:creationId xmlns:a16="http://schemas.microsoft.com/office/drawing/2014/main" id="{DA278BEC-34E1-E873-4304-E071C94644BD}"/>
              </a:ext>
            </a:extLst>
          </p:cNvPr>
          <p:cNvPicPr>
            <a:picLocks noChangeAspect="1"/>
          </p:cNvPicPr>
          <p:nvPr/>
        </p:nvPicPr>
        <p:blipFill rotWithShape="1">
          <a:blip r:embed="rId7"/>
          <a:srcRect l="1402" b="3512"/>
          <a:stretch/>
        </p:blipFill>
        <p:spPr bwMode="auto">
          <a:xfrm>
            <a:off x="9227056" y="1142555"/>
            <a:ext cx="2796369" cy="1467546"/>
          </a:xfrm>
          <a:prstGeom prst="rect">
            <a:avLst/>
          </a:prstGeom>
          <a:ln>
            <a:noFill/>
          </a:ln>
          <a:extLst>
            <a:ext uri="{53640926-AAD7-44D8-BBD7-CCE9431645EC}">
              <a14:shadowObscured xmlns:a14="http://schemas.microsoft.com/office/drawing/2010/main"/>
            </a:ext>
          </a:extLst>
        </p:spPr>
      </p:pic>
      <p:sp>
        <p:nvSpPr>
          <p:cNvPr id="58" name="TextBox 57">
            <a:extLst>
              <a:ext uri="{FF2B5EF4-FFF2-40B4-BE49-F238E27FC236}">
                <a16:creationId xmlns:a16="http://schemas.microsoft.com/office/drawing/2014/main" id="{42E7E79E-2D2B-1CB4-EE62-4B0330701EBB}"/>
              </a:ext>
            </a:extLst>
          </p:cNvPr>
          <p:cNvSpPr txBox="1"/>
          <p:nvPr/>
        </p:nvSpPr>
        <p:spPr>
          <a:xfrm>
            <a:off x="9491047" y="795533"/>
            <a:ext cx="2429511" cy="369332"/>
          </a:xfrm>
          <a:prstGeom prst="rect">
            <a:avLst/>
          </a:prstGeom>
          <a:noFill/>
        </p:spPr>
        <p:txBody>
          <a:bodyPr wrap="none" rtlCol="0">
            <a:spAutoFit/>
          </a:bodyPr>
          <a:lstStyle/>
          <a:p>
            <a:r>
              <a:rPr lang="en-US" dirty="0"/>
              <a:t>Temporal heterogeneity</a:t>
            </a:r>
          </a:p>
        </p:txBody>
      </p:sp>
    </p:spTree>
    <p:extLst>
      <p:ext uri="{BB962C8B-B14F-4D97-AF65-F5344CB8AC3E}">
        <p14:creationId xmlns:p14="http://schemas.microsoft.com/office/powerpoint/2010/main" val="80506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theme/theme1.xml><?xml version="1.0" encoding="utf-8"?>
<a:theme xmlns:a="http://schemas.openxmlformats.org/drawingml/2006/main" name="2_Master 1">
  <a:themeElements>
    <a:clrScheme name="Custom 4">
      <a:dk1>
        <a:srgbClr val="9D7E37"/>
      </a:dk1>
      <a:lt1>
        <a:srgbClr val="FFFFFF"/>
      </a:lt1>
      <a:dk2>
        <a:srgbClr val="000000"/>
      </a:dk2>
      <a:lt2>
        <a:srgbClr val="E7E6E6"/>
      </a:lt2>
      <a:accent1>
        <a:srgbClr val="5B9BD5"/>
      </a:accent1>
      <a:accent2>
        <a:srgbClr val="ED7D31"/>
      </a:accent2>
      <a:accent3>
        <a:srgbClr val="A5A5A5"/>
      </a:accent3>
      <a:accent4>
        <a:srgbClr val="FFC000"/>
      </a:accent4>
      <a:accent5>
        <a:srgbClr val="4472C4"/>
      </a:accent5>
      <a:accent6>
        <a:srgbClr val="70AD47"/>
      </a:accent6>
      <a:hlink>
        <a:srgbClr val="008B95"/>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011692 WFUSOM Powerpoint_photo" id="{5ABA395D-2EBA-EF40-97D8-1FE425E7B4E4}" vid="{3353751E-3975-554F-ACBD-1A3CC0BC1B53}"/>
    </a:ext>
  </a:extLst>
</a:theme>
</file>

<file path=ppt/theme/theme2.xml><?xml version="1.0" encoding="utf-8"?>
<a:theme xmlns:a="http://schemas.openxmlformats.org/drawingml/2006/main" name="3_Master 1">
  <a:themeElements>
    <a:clrScheme name="Custom 4">
      <a:dk1>
        <a:srgbClr val="9D7E37"/>
      </a:dk1>
      <a:lt1>
        <a:srgbClr val="FFFFFF"/>
      </a:lt1>
      <a:dk2>
        <a:srgbClr val="000000"/>
      </a:dk2>
      <a:lt2>
        <a:srgbClr val="E7E6E6"/>
      </a:lt2>
      <a:accent1>
        <a:srgbClr val="5B9BD5"/>
      </a:accent1>
      <a:accent2>
        <a:srgbClr val="ED7D31"/>
      </a:accent2>
      <a:accent3>
        <a:srgbClr val="A5A5A5"/>
      </a:accent3>
      <a:accent4>
        <a:srgbClr val="FFC000"/>
      </a:accent4>
      <a:accent5>
        <a:srgbClr val="4472C4"/>
      </a:accent5>
      <a:accent6>
        <a:srgbClr val="70AD47"/>
      </a:accent6>
      <a:hlink>
        <a:srgbClr val="008B95"/>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011692 WFUSOM Powerpoint_photo" id="{5ABA395D-2EBA-EF40-97D8-1FE425E7B4E4}" vid="{3353751E-3975-554F-ACBD-1A3CC0BC1B5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CAIR_2024_Workshop_Neuroimaging_Genomics_Survival_Analysis_Da</Template>
  <TotalTime>3759</TotalTime>
  <Words>1026</Words>
  <Application>Microsoft Macintosh PowerPoint</Application>
  <PresentationFormat>Widescreen</PresentationFormat>
  <Paragraphs>225</Paragraphs>
  <Slides>18</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Aptos</vt:lpstr>
      <vt:lpstr>Arial</vt:lpstr>
      <vt:lpstr>Calibri</vt:lpstr>
      <vt:lpstr>Nunito Sans</vt:lpstr>
      <vt:lpstr>Segoe UI Symbol</vt:lpstr>
      <vt:lpstr>Times New Roman</vt:lpstr>
      <vt:lpstr>Wingdings</vt:lpstr>
      <vt:lpstr>2_Master 1</vt:lpstr>
      <vt:lpstr>3_Master 1</vt:lpstr>
      <vt:lpstr>Application of Artificial Intelligence Research in Biomedical Informatics   - Informatics Bootcamp 2025</vt:lpstr>
      <vt:lpstr>AI application in Biomedical/Health Informatics</vt:lpstr>
      <vt:lpstr>Example of Health/Biomedical Informatics</vt:lpstr>
      <vt:lpstr>PowerPoint Presentation</vt:lpstr>
      <vt:lpstr>Topic 1: Early prediction, disease risk stratification, biomarker identification</vt:lpstr>
      <vt:lpstr>Case 2: Multi-modal Neuroimaging Dementia Risk Stratification</vt:lpstr>
      <vt:lpstr>Case 3: Longitudinal disease onset and risk prediction</vt:lpstr>
      <vt:lpstr>Case 4: Longitudinal Neuroimaging AD Risk Prediction</vt:lpstr>
      <vt:lpstr>Area 2: Disentangle Disease Heterogeneity</vt:lpstr>
      <vt:lpstr>Area 2: Disentangle Disease Heterogeneity</vt:lpstr>
      <vt:lpstr>Area 3: Biological Aging | Healthy Aging</vt:lpstr>
      <vt:lpstr>Area 3: Biological Aging | Bias removal</vt:lpstr>
      <vt:lpstr>Topic 2: Explainable AI for biomedical informatics</vt:lpstr>
      <vt:lpstr>Topic 2 - Clinical Explainable Differential Diagnosis </vt:lpstr>
      <vt:lpstr>Topic 4: Explainable AI for biomedical informatics</vt:lpstr>
      <vt:lpstr>Topic 5: Bias control, domain adaptation, data harmonization</vt:lpstr>
      <vt:lpstr>Topic 5: Bias control, domain adaptation, data harmonization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 Ma</dc:creator>
  <cp:lastModifiedBy>Da Ma</cp:lastModifiedBy>
  <cp:revision>152</cp:revision>
  <dcterms:created xsi:type="dcterms:W3CDTF">2024-08-03T03:38:02Z</dcterms:created>
  <dcterms:modified xsi:type="dcterms:W3CDTF">2025-06-01T03:03:12Z</dcterms:modified>
</cp:coreProperties>
</file>